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344" r:id="rId2"/>
    <p:sldId id="474" r:id="rId3"/>
    <p:sldId id="586" r:id="rId4"/>
    <p:sldId id="587" r:id="rId5"/>
    <p:sldId id="379" r:id="rId6"/>
    <p:sldId id="507" r:id="rId7"/>
    <p:sldId id="508" r:id="rId8"/>
    <p:sldId id="509" r:id="rId9"/>
    <p:sldId id="579" r:id="rId10"/>
    <p:sldId id="517" r:id="rId11"/>
    <p:sldId id="525" r:id="rId12"/>
    <p:sldId id="378" r:id="rId13"/>
    <p:sldId id="527" r:id="rId14"/>
    <p:sldId id="585" r:id="rId15"/>
    <p:sldId id="539" r:id="rId16"/>
    <p:sldId id="543" r:id="rId17"/>
    <p:sldId id="547" r:id="rId18"/>
    <p:sldId id="549" r:id="rId19"/>
    <p:sldId id="550" r:id="rId20"/>
    <p:sldId id="551" r:id="rId21"/>
    <p:sldId id="546" r:id="rId22"/>
    <p:sldId id="552" r:id="rId23"/>
    <p:sldId id="555" r:id="rId24"/>
    <p:sldId id="556" r:id="rId25"/>
    <p:sldId id="557" r:id="rId26"/>
    <p:sldId id="558" r:id="rId27"/>
    <p:sldId id="457" r:id="rId28"/>
    <p:sldId id="531" r:id="rId29"/>
    <p:sldId id="575" r:id="rId30"/>
    <p:sldId id="578" r:id="rId31"/>
    <p:sldId id="566" r:id="rId32"/>
    <p:sldId id="567" r:id="rId33"/>
    <p:sldId id="568" r:id="rId34"/>
    <p:sldId id="569" r:id="rId35"/>
    <p:sldId id="588" r:id="rId36"/>
    <p:sldId id="573" r:id="rId37"/>
    <p:sldId id="589" r:id="rId38"/>
    <p:sldId id="590" r:id="rId39"/>
    <p:sldId id="528" r:id="rId40"/>
    <p:sldId id="580" r:id="rId41"/>
    <p:sldId id="404" r:id="rId4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55"/>
  </p:normalViewPr>
  <p:slideViewPr>
    <p:cSldViewPr>
      <p:cViewPr varScale="1">
        <p:scale>
          <a:sx n="98" d="100"/>
          <a:sy n="98" d="100"/>
        </p:scale>
        <p:origin x="-19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89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43DB07-7A88-4E80-BB5A-20E700F9FF4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F7841A8-828E-44AD-BDFF-1BADE94EEAD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0090"/>
              </a:solidFill>
            </a:rPr>
            <a:t>Авторы передали в Дирекцию образовательных программ РКО  18 обучающих модулей</a:t>
          </a:r>
          <a:endParaRPr lang="ru-RU" sz="2400" b="1" dirty="0">
            <a:solidFill>
              <a:srgbClr val="000090"/>
            </a:solidFill>
          </a:endParaRPr>
        </a:p>
      </dgm:t>
    </dgm:pt>
    <dgm:pt modelId="{A7133425-B605-4ACC-B8EC-8BC8CD85DA31}" type="parTrans" cxnId="{6620BCA9-22E6-4CD0-BBE7-899993274CD4}">
      <dgm:prSet/>
      <dgm:spPr/>
      <dgm:t>
        <a:bodyPr/>
        <a:lstStyle/>
        <a:p>
          <a:endParaRPr lang="ru-RU" b="1">
            <a:solidFill>
              <a:srgbClr val="000090"/>
            </a:solidFill>
          </a:endParaRPr>
        </a:p>
      </dgm:t>
    </dgm:pt>
    <dgm:pt modelId="{F2E55BA0-A7DE-4838-A341-CDA779536F98}" type="sibTrans" cxnId="{6620BCA9-22E6-4CD0-BBE7-899993274CD4}">
      <dgm:prSet/>
      <dgm:spPr>
        <a:ln>
          <a:solidFill>
            <a:srgbClr val="000000"/>
          </a:solidFill>
        </a:ln>
      </dgm:spPr>
      <dgm:t>
        <a:bodyPr/>
        <a:lstStyle/>
        <a:p>
          <a:endParaRPr lang="ru-RU" b="1">
            <a:solidFill>
              <a:srgbClr val="000090"/>
            </a:solidFill>
          </a:endParaRPr>
        </a:p>
      </dgm:t>
    </dgm:pt>
    <dgm:pt modelId="{E1AD6F4C-0207-49F0-ACF3-8CF842C8F2C8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0090"/>
              </a:solidFill>
            </a:rPr>
            <a:t>Все модули проходят рецензирование в Экспертном Совете</a:t>
          </a:r>
          <a:endParaRPr lang="ru-RU" sz="2400" b="1" dirty="0">
            <a:solidFill>
              <a:srgbClr val="000090"/>
            </a:solidFill>
          </a:endParaRPr>
        </a:p>
      </dgm:t>
    </dgm:pt>
    <dgm:pt modelId="{ADC27722-685C-4160-89FB-E181D11338CE}" type="parTrans" cxnId="{6C9E0235-E27F-44D5-8AA6-7490C587A852}">
      <dgm:prSet/>
      <dgm:spPr/>
      <dgm:t>
        <a:bodyPr/>
        <a:lstStyle/>
        <a:p>
          <a:endParaRPr lang="ru-RU" b="1">
            <a:solidFill>
              <a:srgbClr val="000090"/>
            </a:solidFill>
          </a:endParaRPr>
        </a:p>
      </dgm:t>
    </dgm:pt>
    <dgm:pt modelId="{041EF44D-E60F-4374-9CEE-BF1A0E3B8ECF}" type="sibTrans" cxnId="{6C9E0235-E27F-44D5-8AA6-7490C587A852}">
      <dgm:prSet/>
      <dgm:spPr>
        <a:ln>
          <a:solidFill>
            <a:srgbClr val="000000"/>
          </a:solidFill>
        </a:ln>
      </dgm:spPr>
      <dgm:t>
        <a:bodyPr/>
        <a:lstStyle/>
        <a:p>
          <a:endParaRPr lang="ru-RU" b="1">
            <a:solidFill>
              <a:srgbClr val="000090"/>
            </a:solidFill>
          </a:endParaRPr>
        </a:p>
      </dgm:t>
    </dgm:pt>
    <dgm:pt modelId="{4C971502-B7C1-4FF3-B190-0FD279C45459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0090"/>
              </a:solidFill>
            </a:rPr>
            <a:t>11 модулей переданы в издательство, 1 отклонен</a:t>
          </a:r>
          <a:endParaRPr lang="ru-RU" sz="2400" b="1" dirty="0">
            <a:solidFill>
              <a:srgbClr val="000090"/>
            </a:solidFill>
          </a:endParaRPr>
        </a:p>
      </dgm:t>
    </dgm:pt>
    <dgm:pt modelId="{BBF8B035-2516-4CD3-88CB-CA06469AB54E}" type="parTrans" cxnId="{3DBE8CC2-BF11-4A15-AA9E-87FB8E3683C5}">
      <dgm:prSet/>
      <dgm:spPr/>
      <dgm:t>
        <a:bodyPr/>
        <a:lstStyle/>
        <a:p>
          <a:endParaRPr lang="ru-RU" b="1">
            <a:solidFill>
              <a:srgbClr val="000090"/>
            </a:solidFill>
          </a:endParaRPr>
        </a:p>
      </dgm:t>
    </dgm:pt>
    <dgm:pt modelId="{CA42A020-CB3A-4C73-8D08-C159F82CC696}" type="sibTrans" cxnId="{3DBE8CC2-BF11-4A15-AA9E-87FB8E3683C5}">
      <dgm:prSet/>
      <dgm:spPr>
        <a:ln>
          <a:solidFill>
            <a:srgbClr val="000000"/>
          </a:solidFill>
        </a:ln>
      </dgm:spPr>
      <dgm:t>
        <a:bodyPr/>
        <a:lstStyle/>
        <a:p>
          <a:endParaRPr lang="ru-RU" b="1">
            <a:solidFill>
              <a:srgbClr val="000090"/>
            </a:solidFill>
          </a:endParaRPr>
        </a:p>
      </dgm:t>
    </dgm:pt>
    <dgm:pt modelId="{0EEFAF2B-6D2D-42C0-89CC-0DA5B16F7224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0090"/>
              </a:solidFill>
            </a:rPr>
            <a:t>В издательстве модули  преобразуются в </a:t>
          </a:r>
          <a:r>
            <a:rPr lang="ru-RU" sz="2400" b="1" dirty="0" err="1" smtClean="0">
              <a:solidFill>
                <a:srgbClr val="000090"/>
              </a:solidFill>
            </a:rPr>
            <a:t>он-лайн</a:t>
          </a:r>
          <a:r>
            <a:rPr lang="ru-RU" sz="2400" b="1" dirty="0" smtClean="0">
              <a:solidFill>
                <a:srgbClr val="000090"/>
              </a:solidFill>
            </a:rPr>
            <a:t> - форму</a:t>
          </a:r>
          <a:endParaRPr lang="ru-RU" sz="2400" b="1" dirty="0">
            <a:solidFill>
              <a:srgbClr val="000090"/>
            </a:solidFill>
          </a:endParaRPr>
        </a:p>
      </dgm:t>
    </dgm:pt>
    <dgm:pt modelId="{5A161E6C-04EE-4D51-837A-CAF375AD8794}" type="parTrans" cxnId="{B308A28D-89F8-46FE-B8AC-68707A83C647}">
      <dgm:prSet/>
      <dgm:spPr/>
      <dgm:t>
        <a:bodyPr/>
        <a:lstStyle/>
        <a:p>
          <a:endParaRPr lang="ru-RU" b="1">
            <a:solidFill>
              <a:srgbClr val="000090"/>
            </a:solidFill>
          </a:endParaRPr>
        </a:p>
      </dgm:t>
    </dgm:pt>
    <dgm:pt modelId="{A74CFA0F-9453-48F0-90CB-C102720D810C}" type="sibTrans" cxnId="{B308A28D-89F8-46FE-B8AC-68707A83C647}">
      <dgm:prSet/>
      <dgm:spPr/>
      <dgm:t>
        <a:bodyPr/>
        <a:lstStyle/>
        <a:p>
          <a:endParaRPr lang="ru-RU" b="1">
            <a:solidFill>
              <a:srgbClr val="000090"/>
            </a:solidFill>
          </a:endParaRPr>
        </a:p>
      </dgm:t>
    </dgm:pt>
    <dgm:pt modelId="{F4C99EE6-221E-4046-9D1D-8E6C4E193953}" type="pres">
      <dgm:prSet presAssocID="{BA43DB07-7A88-4E80-BB5A-20E700F9FF4C}" presName="linearFlow" presStyleCnt="0">
        <dgm:presLayoutVars>
          <dgm:resizeHandles val="exact"/>
        </dgm:presLayoutVars>
      </dgm:prSet>
      <dgm:spPr/>
    </dgm:pt>
    <dgm:pt modelId="{9E057B2D-3185-40D7-9197-F163CF4FA634}" type="pres">
      <dgm:prSet presAssocID="{2F7841A8-828E-44AD-BDFF-1BADE94EEAD6}" presName="node" presStyleLbl="node1" presStyleIdx="0" presStyleCnt="4" custScaleX="4488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6E0935-875F-4230-B0AF-385EBCCF9A45}" type="pres">
      <dgm:prSet presAssocID="{F2E55BA0-A7DE-4838-A341-CDA779536F98}" presName="sibTrans" presStyleLbl="sibTrans2D1" presStyleIdx="0" presStyleCnt="3"/>
      <dgm:spPr/>
      <dgm:t>
        <a:bodyPr/>
        <a:lstStyle/>
        <a:p>
          <a:endParaRPr lang="ru-RU"/>
        </a:p>
      </dgm:t>
    </dgm:pt>
    <dgm:pt modelId="{91C914D7-9902-43BF-B748-119F0459B823}" type="pres">
      <dgm:prSet presAssocID="{F2E55BA0-A7DE-4838-A341-CDA779536F98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C7D35AA2-4D92-4A1F-BE1E-B6FEB7B24BD9}" type="pres">
      <dgm:prSet presAssocID="{E1AD6F4C-0207-49F0-ACF3-8CF842C8F2C8}" presName="node" presStyleLbl="node1" presStyleIdx="1" presStyleCnt="4" custScaleX="4333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CD3F19-AA36-4913-9783-2332BC4AF04E}" type="pres">
      <dgm:prSet presAssocID="{041EF44D-E60F-4374-9CEE-BF1A0E3B8ECF}" presName="sibTrans" presStyleLbl="sibTrans2D1" presStyleIdx="1" presStyleCnt="3"/>
      <dgm:spPr/>
      <dgm:t>
        <a:bodyPr/>
        <a:lstStyle/>
        <a:p>
          <a:endParaRPr lang="ru-RU"/>
        </a:p>
      </dgm:t>
    </dgm:pt>
    <dgm:pt modelId="{645C4B79-607D-4E2B-9A5C-8F33F5C90001}" type="pres">
      <dgm:prSet presAssocID="{041EF44D-E60F-4374-9CEE-BF1A0E3B8ECF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ABAC5283-0A00-47E1-9223-3F6539A8AD75}" type="pres">
      <dgm:prSet presAssocID="{4C971502-B7C1-4FF3-B190-0FD279C45459}" presName="node" presStyleLbl="node1" presStyleIdx="2" presStyleCnt="4" custScaleX="4333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641387-9465-4EEF-84D0-F3E25690B3AA}" type="pres">
      <dgm:prSet presAssocID="{CA42A020-CB3A-4C73-8D08-C159F82CC696}" presName="sibTrans" presStyleLbl="sibTrans2D1" presStyleIdx="2" presStyleCnt="3"/>
      <dgm:spPr/>
      <dgm:t>
        <a:bodyPr/>
        <a:lstStyle/>
        <a:p>
          <a:endParaRPr lang="ru-RU"/>
        </a:p>
      </dgm:t>
    </dgm:pt>
    <dgm:pt modelId="{5E297592-7C7E-4D2B-BCDC-C0C4896FCF6F}" type="pres">
      <dgm:prSet presAssocID="{CA42A020-CB3A-4C73-8D08-C159F82CC696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AAE7DEF7-ED39-41C5-B6B2-7D77E63E94B2}" type="pres">
      <dgm:prSet presAssocID="{0EEFAF2B-6D2D-42C0-89CC-0DA5B16F7224}" presName="node" presStyleLbl="node1" presStyleIdx="3" presStyleCnt="4" custScaleX="4333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758233-23E9-A64D-B6E0-2C3D5D934B93}" type="presOf" srcId="{BA43DB07-7A88-4E80-BB5A-20E700F9FF4C}" destId="{F4C99EE6-221E-4046-9D1D-8E6C4E193953}" srcOrd="0" destOrd="0" presId="urn:microsoft.com/office/officeart/2005/8/layout/process2"/>
    <dgm:cxn modelId="{B308A28D-89F8-46FE-B8AC-68707A83C647}" srcId="{BA43DB07-7A88-4E80-BB5A-20E700F9FF4C}" destId="{0EEFAF2B-6D2D-42C0-89CC-0DA5B16F7224}" srcOrd="3" destOrd="0" parTransId="{5A161E6C-04EE-4D51-837A-CAF375AD8794}" sibTransId="{A74CFA0F-9453-48F0-90CB-C102720D810C}"/>
    <dgm:cxn modelId="{B717D47F-863E-144E-9619-9E2BF8A1436E}" type="presOf" srcId="{2F7841A8-828E-44AD-BDFF-1BADE94EEAD6}" destId="{9E057B2D-3185-40D7-9197-F163CF4FA634}" srcOrd="0" destOrd="0" presId="urn:microsoft.com/office/officeart/2005/8/layout/process2"/>
    <dgm:cxn modelId="{6620BCA9-22E6-4CD0-BBE7-899993274CD4}" srcId="{BA43DB07-7A88-4E80-BB5A-20E700F9FF4C}" destId="{2F7841A8-828E-44AD-BDFF-1BADE94EEAD6}" srcOrd="0" destOrd="0" parTransId="{A7133425-B605-4ACC-B8EC-8BC8CD85DA31}" sibTransId="{F2E55BA0-A7DE-4838-A341-CDA779536F98}"/>
    <dgm:cxn modelId="{9112A35C-81AC-394E-A0A7-F3FA8C1AEB8A}" type="presOf" srcId="{041EF44D-E60F-4374-9CEE-BF1A0E3B8ECF}" destId="{645C4B79-607D-4E2B-9A5C-8F33F5C90001}" srcOrd="1" destOrd="0" presId="urn:microsoft.com/office/officeart/2005/8/layout/process2"/>
    <dgm:cxn modelId="{3DBE8CC2-BF11-4A15-AA9E-87FB8E3683C5}" srcId="{BA43DB07-7A88-4E80-BB5A-20E700F9FF4C}" destId="{4C971502-B7C1-4FF3-B190-0FD279C45459}" srcOrd="2" destOrd="0" parTransId="{BBF8B035-2516-4CD3-88CB-CA06469AB54E}" sibTransId="{CA42A020-CB3A-4C73-8D08-C159F82CC696}"/>
    <dgm:cxn modelId="{DE5F4806-A966-DE42-8055-FADB5AF53374}" type="presOf" srcId="{0EEFAF2B-6D2D-42C0-89CC-0DA5B16F7224}" destId="{AAE7DEF7-ED39-41C5-B6B2-7D77E63E94B2}" srcOrd="0" destOrd="0" presId="urn:microsoft.com/office/officeart/2005/8/layout/process2"/>
    <dgm:cxn modelId="{1FEF12F8-2383-6F41-BDE8-8573F6CE022D}" type="presOf" srcId="{CA42A020-CB3A-4C73-8D08-C159F82CC696}" destId="{2D641387-9465-4EEF-84D0-F3E25690B3AA}" srcOrd="0" destOrd="0" presId="urn:microsoft.com/office/officeart/2005/8/layout/process2"/>
    <dgm:cxn modelId="{B9A58F8A-ED0A-2343-9153-E30C263EA56F}" type="presOf" srcId="{4C971502-B7C1-4FF3-B190-0FD279C45459}" destId="{ABAC5283-0A00-47E1-9223-3F6539A8AD75}" srcOrd="0" destOrd="0" presId="urn:microsoft.com/office/officeart/2005/8/layout/process2"/>
    <dgm:cxn modelId="{824D6994-8345-9643-8513-ABEB81896A3A}" type="presOf" srcId="{E1AD6F4C-0207-49F0-ACF3-8CF842C8F2C8}" destId="{C7D35AA2-4D92-4A1F-BE1E-B6FEB7B24BD9}" srcOrd="0" destOrd="0" presId="urn:microsoft.com/office/officeart/2005/8/layout/process2"/>
    <dgm:cxn modelId="{F916236A-8937-B542-9660-ADBD88990E7B}" type="presOf" srcId="{041EF44D-E60F-4374-9CEE-BF1A0E3B8ECF}" destId="{25CD3F19-AA36-4913-9783-2332BC4AF04E}" srcOrd="0" destOrd="0" presId="urn:microsoft.com/office/officeart/2005/8/layout/process2"/>
    <dgm:cxn modelId="{82146B54-181B-5E4C-AF7C-6E13B808C59C}" type="presOf" srcId="{CA42A020-CB3A-4C73-8D08-C159F82CC696}" destId="{5E297592-7C7E-4D2B-BCDC-C0C4896FCF6F}" srcOrd="1" destOrd="0" presId="urn:microsoft.com/office/officeart/2005/8/layout/process2"/>
    <dgm:cxn modelId="{1A00FEBC-07F9-F74E-B319-1A130968E416}" type="presOf" srcId="{F2E55BA0-A7DE-4838-A341-CDA779536F98}" destId="{91C914D7-9902-43BF-B748-119F0459B823}" srcOrd="1" destOrd="0" presId="urn:microsoft.com/office/officeart/2005/8/layout/process2"/>
    <dgm:cxn modelId="{6C9E0235-E27F-44D5-8AA6-7490C587A852}" srcId="{BA43DB07-7A88-4E80-BB5A-20E700F9FF4C}" destId="{E1AD6F4C-0207-49F0-ACF3-8CF842C8F2C8}" srcOrd="1" destOrd="0" parTransId="{ADC27722-685C-4160-89FB-E181D11338CE}" sibTransId="{041EF44D-E60F-4374-9CEE-BF1A0E3B8ECF}"/>
    <dgm:cxn modelId="{8A496C4B-8018-5249-8221-87D73209B185}" type="presOf" srcId="{F2E55BA0-A7DE-4838-A341-CDA779536F98}" destId="{1B6E0935-875F-4230-B0AF-385EBCCF9A45}" srcOrd="0" destOrd="0" presId="urn:microsoft.com/office/officeart/2005/8/layout/process2"/>
    <dgm:cxn modelId="{7E2922F7-71A8-BE49-8854-E33C635FF490}" type="presParOf" srcId="{F4C99EE6-221E-4046-9D1D-8E6C4E193953}" destId="{9E057B2D-3185-40D7-9197-F163CF4FA634}" srcOrd="0" destOrd="0" presId="urn:microsoft.com/office/officeart/2005/8/layout/process2"/>
    <dgm:cxn modelId="{39AFEB6C-C774-1149-9EC4-CF4702CD1194}" type="presParOf" srcId="{F4C99EE6-221E-4046-9D1D-8E6C4E193953}" destId="{1B6E0935-875F-4230-B0AF-385EBCCF9A45}" srcOrd="1" destOrd="0" presId="urn:microsoft.com/office/officeart/2005/8/layout/process2"/>
    <dgm:cxn modelId="{7EB67104-28ED-A244-AD28-1069C484DE91}" type="presParOf" srcId="{1B6E0935-875F-4230-B0AF-385EBCCF9A45}" destId="{91C914D7-9902-43BF-B748-119F0459B823}" srcOrd="0" destOrd="0" presId="urn:microsoft.com/office/officeart/2005/8/layout/process2"/>
    <dgm:cxn modelId="{92DC7063-5C9E-C640-BE30-628E90AF62D9}" type="presParOf" srcId="{F4C99EE6-221E-4046-9D1D-8E6C4E193953}" destId="{C7D35AA2-4D92-4A1F-BE1E-B6FEB7B24BD9}" srcOrd="2" destOrd="0" presId="urn:microsoft.com/office/officeart/2005/8/layout/process2"/>
    <dgm:cxn modelId="{1D818EC0-56C8-7C45-A532-3516FD2EC908}" type="presParOf" srcId="{F4C99EE6-221E-4046-9D1D-8E6C4E193953}" destId="{25CD3F19-AA36-4913-9783-2332BC4AF04E}" srcOrd="3" destOrd="0" presId="urn:microsoft.com/office/officeart/2005/8/layout/process2"/>
    <dgm:cxn modelId="{41D6B3B9-0844-6446-9C54-C4A84CE54098}" type="presParOf" srcId="{25CD3F19-AA36-4913-9783-2332BC4AF04E}" destId="{645C4B79-607D-4E2B-9A5C-8F33F5C90001}" srcOrd="0" destOrd="0" presId="urn:microsoft.com/office/officeart/2005/8/layout/process2"/>
    <dgm:cxn modelId="{FB0D3B93-C1E1-984C-8682-C7D678393BC8}" type="presParOf" srcId="{F4C99EE6-221E-4046-9D1D-8E6C4E193953}" destId="{ABAC5283-0A00-47E1-9223-3F6539A8AD75}" srcOrd="4" destOrd="0" presId="urn:microsoft.com/office/officeart/2005/8/layout/process2"/>
    <dgm:cxn modelId="{9724F5D6-2191-FF45-8D84-399680367ACE}" type="presParOf" srcId="{F4C99EE6-221E-4046-9D1D-8E6C4E193953}" destId="{2D641387-9465-4EEF-84D0-F3E25690B3AA}" srcOrd="5" destOrd="0" presId="urn:microsoft.com/office/officeart/2005/8/layout/process2"/>
    <dgm:cxn modelId="{FE217A42-97AB-714E-B2F5-D5EA2223E9C8}" type="presParOf" srcId="{2D641387-9465-4EEF-84D0-F3E25690B3AA}" destId="{5E297592-7C7E-4D2B-BCDC-C0C4896FCF6F}" srcOrd="0" destOrd="0" presId="urn:microsoft.com/office/officeart/2005/8/layout/process2"/>
    <dgm:cxn modelId="{FA47263E-243A-FF4C-9802-613D74EBCDA5}" type="presParOf" srcId="{F4C99EE6-221E-4046-9D1D-8E6C4E193953}" destId="{AAE7DEF7-ED39-41C5-B6B2-7D77E63E94B2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A508EE-2B8F-4AD1-98DE-68BD8D3BD4ED}" type="doc">
      <dgm:prSet loTypeId="urn:microsoft.com/office/officeart/2005/8/layout/bList2#1" loCatId="list" qsTypeId="urn:microsoft.com/office/officeart/2005/8/quickstyle/3d3" qsCatId="3D" csTypeId="urn:microsoft.com/office/officeart/2005/8/colors/colorful2" csCatId="colorful" phldr="1"/>
      <dgm:spPr/>
    </dgm:pt>
    <dgm:pt modelId="{2CACC131-45D9-4690-9BB2-D7A6135D8E32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rgbClr val="000000"/>
              </a:solidFill>
            </a:rPr>
            <a:t>Образовательные мероприятия</a:t>
          </a:r>
          <a:endParaRPr lang="ru-RU" sz="1600" b="1" dirty="0">
            <a:solidFill>
              <a:srgbClr val="000000"/>
            </a:solidFill>
          </a:endParaRPr>
        </a:p>
      </dgm:t>
    </dgm:pt>
    <dgm:pt modelId="{85193D60-4B61-4650-BAF0-FF3A72BCB869}" type="parTrans" cxnId="{FD385AFC-58EE-4190-8F76-A76DC60B65B9}">
      <dgm:prSet/>
      <dgm:spPr/>
      <dgm:t>
        <a:bodyPr/>
        <a:lstStyle/>
        <a:p>
          <a:endParaRPr lang="ru-RU"/>
        </a:p>
      </dgm:t>
    </dgm:pt>
    <dgm:pt modelId="{EF7A1620-A794-4439-A4CE-5B7ED5C6912A}" type="sibTrans" cxnId="{FD385AFC-58EE-4190-8F76-A76DC60B65B9}">
      <dgm:prSet/>
      <dgm:spPr/>
      <dgm:t>
        <a:bodyPr/>
        <a:lstStyle/>
        <a:p>
          <a:endParaRPr lang="ru-RU"/>
        </a:p>
      </dgm:t>
    </dgm:pt>
    <dgm:pt modelId="{694F67BA-5F7A-4B9B-A79A-3D3F956A31D4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600" b="1" dirty="0" err="1" smtClean="0">
              <a:solidFill>
                <a:schemeClr val="tx1"/>
              </a:solidFill>
            </a:rPr>
            <a:t>Грантовая</a:t>
          </a:r>
          <a:r>
            <a:rPr lang="ru-RU" sz="1600" b="1" dirty="0" smtClean="0">
              <a:solidFill>
                <a:schemeClr val="tx1"/>
              </a:solidFill>
            </a:rPr>
            <a:t> поддержка молодых исследователей</a:t>
          </a:r>
          <a:endParaRPr lang="ru-RU" sz="1600" b="1" dirty="0">
            <a:solidFill>
              <a:schemeClr val="tx1"/>
            </a:solidFill>
          </a:endParaRPr>
        </a:p>
      </dgm:t>
    </dgm:pt>
    <dgm:pt modelId="{2A66FB62-BA7E-4C18-8885-8713F08BCFE7}" type="parTrans" cxnId="{EFF6BA6A-F2D3-4743-B84D-F2CF3D3360EC}">
      <dgm:prSet/>
      <dgm:spPr/>
      <dgm:t>
        <a:bodyPr/>
        <a:lstStyle/>
        <a:p>
          <a:endParaRPr lang="ru-RU"/>
        </a:p>
      </dgm:t>
    </dgm:pt>
    <dgm:pt modelId="{04D66F7E-59C8-425B-B06B-004E685506A9}" type="sibTrans" cxnId="{EFF6BA6A-F2D3-4743-B84D-F2CF3D3360EC}">
      <dgm:prSet/>
      <dgm:spPr/>
      <dgm:t>
        <a:bodyPr/>
        <a:lstStyle/>
        <a:p>
          <a:endParaRPr lang="ru-RU"/>
        </a:p>
      </dgm:t>
    </dgm:pt>
    <dgm:pt modelId="{59152E3F-FDBF-4ED0-A442-27C53B14EB72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Активное участие в жизни общества</a:t>
          </a:r>
          <a:endParaRPr lang="ru-RU" sz="1600" b="1" dirty="0">
            <a:solidFill>
              <a:schemeClr val="tx1"/>
            </a:solidFill>
          </a:endParaRPr>
        </a:p>
      </dgm:t>
    </dgm:pt>
    <dgm:pt modelId="{4F32599F-AE05-4885-87C5-EA6A086329A7}" type="parTrans" cxnId="{7EFD780F-DDC3-460E-A9BD-824B51331830}">
      <dgm:prSet/>
      <dgm:spPr/>
      <dgm:t>
        <a:bodyPr/>
        <a:lstStyle/>
        <a:p>
          <a:endParaRPr lang="ru-RU"/>
        </a:p>
      </dgm:t>
    </dgm:pt>
    <dgm:pt modelId="{097E22C7-310A-4BF6-B000-1732443B2032}" type="sibTrans" cxnId="{7EFD780F-DDC3-460E-A9BD-824B51331830}">
      <dgm:prSet/>
      <dgm:spPr/>
      <dgm:t>
        <a:bodyPr/>
        <a:lstStyle/>
        <a:p>
          <a:endParaRPr lang="ru-RU"/>
        </a:p>
      </dgm:t>
    </dgm:pt>
    <dgm:pt modelId="{5C37627B-C9E7-49D6-803E-1A87F542DA90}">
      <dgm:prSet/>
      <dgm:spPr/>
      <dgm:t>
        <a:bodyPr/>
        <a:lstStyle/>
        <a:p>
          <a:r>
            <a:rPr lang="ru-RU" dirty="0" smtClean="0"/>
            <a:t>Специальные образовательные мероприятия для развития научных/практических навыков молодых специалистов</a:t>
          </a:r>
          <a:endParaRPr lang="ru-RU" dirty="0"/>
        </a:p>
      </dgm:t>
    </dgm:pt>
    <dgm:pt modelId="{0D6052FF-B603-4097-B714-3F97356AB28C}" type="parTrans" cxnId="{82D02917-1E7A-4807-9704-717F1929121B}">
      <dgm:prSet/>
      <dgm:spPr/>
      <dgm:t>
        <a:bodyPr/>
        <a:lstStyle/>
        <a:p>
          <a:endParaRPr lang="ru-RU"/>
        </a:p>
      </dgm:t>
    </dgm:pt>
    <dgm:pt modelId="{10E4B827-9F12-485C-A359-34AEE1D1DB02}" type="sibTrans" cxnId="{82D02917-1E7A-4807-9704-717F1929121B}">
      <dgm:prSet/>
      <dgm:spPr/>
      <dgm:t>
        <a:bodyPr/>
        <a:lstStyle/>
        <a:p>
          <a:endParaRPr lang="ru-RU"/>
        </a:p>
      </dgm:t>
    </dgm:pt>
    <dgm:pt modelId="{9A2759EA-C88E-4E03-972B-678C3FEC464E}">
      <dgm:prSet custT="1"/>
      <dgm:spPr/>
      <dgm:t>
        <a:bodyPr/>
        <a:lstStyle/>
        <a:p>
          <a:r>
            <a:rPr lang="ru-RU" sz="2400" dirty="0" smtClean="0"/>
            <a:t>Гранты на посещение российских/международных конгрессов </a:t>
          </a:r>
          <a:r>
            <a:rPr lang="ru-RU" sz="2400" smtClean="0"/>
            <a:t>молодыми учеными </a:t>
          </a:r>
          <a:endParaRPr lang="ru-RU" sz="2400" dirty="0"/>
        </a:p>
      </dgm:t>
    </dgm:pt>
    <dgm:pt modelId="{EAA2BCA7-36DC-4431-ABAF-885E063D6A25}" type="parTrans" cxnId="{E84AE9E0-38A6-4AD5-8CA5-37D88F23076F}">
      <dgm:prSet/>
      <dgm:spPr/>
      <dgm:t>
        <a:bodyPr/>
        <a:lstStyle/>
        <a:p>
          <a:endParaRPr lang="ru-RU"/>
        </a:p>
      </dgm:t>
    </dgm:pt>
    <dgm:pt modelId="{84BEEA82-00A8-4640-8BD5-732870072DA3}" type="sibTrans" cxnId="{E84AE9E0-38A6-4AD5-8CA5-37D88F23076F}">
      <dgm:prSet/>
      <dgm:spPr/>
      <dgm:t>
        <a:bodyPr/>
        <a:lstStyle/>
        <a:p>
          <a:endParaRPr lang="ru-RU"/>
        </a:p>
      </dgm:t>
    </dgm:pt>
    <dgm:pt modelId="{5E21293C-9B97-4DDD-9280-869B2B426876}">
      <dgm:prSet/>
      <dgm:spPr/>
      <dgm:t>
        <a:bodyPr/>
        <a:lstStyle/>
        <a:p>
          <a:r>
            <a:rPr lang="ru-RU" dirty="0" smtClean="0"/>
            <a:t>Активное вовлечение в работу РКО</a:t>
          </a:r>
          <a:endParaRPr lang="ru-RU" dirty="0"/>
        </a:p>
      </dgm:t>
    </dgm:pt>
    <dgm:pt modelId="{436E2C65-3F2D-4363-B681-62DBE157994E}" type="parTrans" cxnId="{4050AB55-AEF2-40D5-8C71-000776796C88}">
      <dgm:prSet/>
      <dgm:spPr/>
      <dgm:t>
        <a:bodyPr/>
        <a:lstStyle/>
        <a:p>
          <a:endParaRPr lang="ru-RU"/>
        </a:p>
      </dgm:t>
    </dgm:pt>
    <dgm:pt modelId="{EA168669-7705-48DD-920B-210714AAE856}" type="sibTrans" cxnId="{4050AB55-AEF2-40D5-8C71-000776796C88}">
      <dgm:prSet/>
      <dgm:spPr/>
      <dgm:t>
        <a:bodyPr/>
        <a:lstStyle/>
        <a:p>
          <a:endParaRPr lang="ru-RU"/>
        </a:p>
      </dgm:t>
    </dgm:pt>
    <dgm:pt modelId="{EE332BAC-FB08-4B95-8E66-573E1412D13B}" type="pres">
      <dgm:prSet presAssocID="{F8A508EE-2B8F-4AD1-98DE-68BD8D3BD4ED}" presName="diagram" presStyleCnt="0">
        <dgm:presLayoutVars>
          <dgm:dir/>
          <dgm:animLvl val="lvl"/>
          <dgm:resizeHandles val="exact"/>
        </dgm:presLayoutVars>
      </dgm:prSet>
      <dgm:spPr/>
    </dgm:pt>
    <dgm:pt modelId="{37C2C914-3536-4500-B27D-0407307B0912}" type="pres">
      <dgm:prSet presAssocID="{2CACC131-45D9-4690-9BB2-D7A6135D8E32}" presName="compNode" presStyleCnt="0"/>
      <dgm:spPr/>
    </dgm:pt>
    <dgm:pt modelId="{491AA5B9-DD2B-426A-9D28-9A62195F151C}" type="pres">
      <dgm:prSet presAssocID="{2CACC131-45D9-4690-9BB2-D7A6135D8E32}" presName="childRect" presStyleLbl="bgAcc1" presStyleIdx="0" presStyleCnt="3" custScaleX="113630" custScaleY="2063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05072C-7D60-4FAE-BFDA-AB6AD113356A}" type="pres">
      <dgm:prSet presAssocID="{2CACC131-45D9-4690-9BB2-D7A6135D8E32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E59D89-AEB5-4E02-AB99-A52AE86C4686}" type="pres">
      <dgm:prSet presAssocID="{2CACC131-45D9-4690-9BB2-D7A6135D8E32}" presName="parentRect" presStyleLbl="alignNode1" presStyleIdx="0" presStyleCnt="3"/>
      <dgm:spPr/>
      <dgm:t>
        <a:bodyPr/>
        <a:lstStyle/>
        <a:p>
          <a:endParaRPr lang="ru-RU"/>
        </a:p>
      </dgm:t>
    </dgm:pt>
    <dgm:pt modelId="{C64DC40C-8E99-4DCC-8690-99AFB861803D}" type="pres">
      <dgm:prSet presAssocID="{2CACC131-45D9-4690-9BB2-D7A6135D8E32}" presName="adorn" presStyleLbl="fgAccFollowNode1" presStyleIdx="0" presStyleCnt="3"/>
      <dgm:spPr/>
    </dgm:pt>
    <dgm:pt modelId="{65E5363B-2117-4ECF-ADF0-20FB01A23ABB}" type="pres">
      <dgm:prSet presAssocID="{EF7A1620-A794-4439-A4CE-5B7ED5C6912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A97DE7F-C6B8-47F6-9353-FCE65C432389}" type="pres">
      <dgm:prSet presAssocID="{694F67BA-5F7A-4B9B-A79A-3D3F956A31D4}" presName="compNode" presStyleCnt="0"/>
      <dgm:spPr/>
    </dgm:pt>
    <dgm:pt modelId="{97E1A62D-5FCC-4C54-B452-CCA245C3D3FC}" type="pres">
      <dgm:prSet presAssocID="{694F67BA-5F7A-4B9B-A79A-3D3F956A31D4}" presName="childRect" presStyleLbl="bgAcc1" presStyleIdx="1" presStyleCnt="3" custScaleY="2077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54C63B-4A37-456B-9CE2-48A6F7A69C7A}" type="pres">
      <dgm:prSet presAssocID="{694F67BA-5F7A-4B9B-A79A-3D3F956A31D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7A303-34FE-4696-A3EA-08D7DEAB92ED}" type="pres">
      <dgm:prSet presAssocID="{694F67BA-5F7A-4B9B-A79A-3D3F956A31D4}" presName="parentRect" presStyleLbl="alignNode1" presStyleIdx="1" presStyleCnt="3"/>
      <dgm:spPr/>
      <dgm:t>
        <a:bodyPr/>
        <a:lstStyle/>
        <a:p>
          <a:endParaRPr lang="ru-RU"/>
        </a:p>
      </dgm:t>
    </dgm:pt>
    <dgm:pt modelId="{11EE12AD-053A-446D-AC79-BC906D0BC139}" type="pres">
      <dgm:prSet presAssocID="{694F67BA-5F7A-4B9B-A79A-3D3F956A31D4}" presName="adorn" presStyleLbl="fgAccFollowNode1" presStyleIdx="1" presStyleCnt="3"/>
      <dgm:spPr/>
    </dgm:pt>
    <dgm:pt modelId="{A49E9B77-FF65-47DE-BFEE-E6D1F887E18D}" type="pres">
      <dgm:prSet presAssocID="{04D66F7E-59C8-425B-B06B-004E685506A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968786C-ACED-4F22-8BB7-F7B2FD653310}" type="pres">
      <dgm:prSet presAssocID="{59152E3F-FDBF-4ED0-A442-27C53B14EB72}" presName="compNode" presStyleCnt="0"/>
      <dgm:spPr/>
    </dgm:pt>
    <dgm:pt modelId="{2BE859ED-D766-4B84-8D7E-23D092EFB789}" type="pres">
      <dgm:prSet presAssocID="{59152E3F-FDBF-4ED0-A442-27C53B14EB72}" presName="childRect" presStyleLbl="bgAcc1" presStyleIdx="2" presStyleCnt="3" custScaleY="1997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280F59-50E3-4332-903F-EF2A7A224781}" type="pres">
      <dgm:prSet presAssocID="{59152E3F-FDBF-4ED0-A442-27C53B14EB72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792D9A-F867-473C-A16A-7259077F9451}" type="pres">
      <dgm:prSet presAssocID="{59152E3F-FDBF-4ED0-A442-27C53B14EB72}" presName="parentRect" presStyleLbl="alignNode1" presStyleIdx="2" presStyleCnt="3"/>
      <dgm:spPr/>
      <dgm:t>
        <a:bodyPr/>
        <a:lstStyle/>
        <a:p>
          <a:endParaRPr lang="ru-RU"/>
        </a:p>
      </dgm:t>
    </dgm:pt>
    <dgm:pt modelId="{E49A05CE-7DD6-49A4-9152-021FCB1C4A58}" type="pres">
      <dgm:prSet presAssocID="{59152E3F-FDBF-4ED0-A442-27C53B14EB72}" presName="adorn" presStyleLbl="fgAccFollowNode1" presStyleIdx="2" presStyleCnt="3"/>
      <dgm:spPr/>
    </dgm:pt>
  </dgm:ptLst>
  <dgm:cxnLst>
    <dgm:cxn modelId="{FF01D02E-043B-7040-BF99-36274A0C52BF}" type="presOf" srcId="{5C37627B-C9E7-49D6-803E-1A87F542DA90}" destId="{491AA5B9-DD2B-426A-9D28-9A62195F151C}" srcOrd="0" destOrd="0" presId="urn:microsoft.com/office/officeart/2005/8/layout/bList2#1"/>
    <dgm:cxn modelId="{01AEAA55-4027-3C44-B1D2-91CE5AEB8F36}" type="presOf" srcId="{2CACC131-45D9-4690-9BB2-D7A6135D8E32}" destId="{16E59D89-AEB5-4E02-AB99-A52AE86C4686}" srcOrd="1" destOrd="0" presId="urn:microsoft.com/office/officeart/2005/8/layout/bList2#1"/>
    <dgm:cxn modelId="{E84AE9E0-38A6-4AD5-8CA5-37D88F23076F}" srcId="{694F67BA-5F7A-4B9B-A79A-3D3F956A31D4}" destId="{9A2759EA-C88E-4E03-972B-678C3FEC464E}" srcOrd="0" destOrd="0" parTransId="{EAA2BCA7-36DC-4431-ABAF-885E063D6A25}" sibTransId="{84BEEA82-00A8-4640-8BD5-732870072DA3}"/>
    <dgm:cxn modelId="{9BB8EC4D-DA00-6C40-AC31-02F35F8E6601}" type="presOf" srcId="{694F67BA-5F7A-4B9B-A79A-3D3F956A31D4}" destId="{8757A303-34FE-4696-A3EA-08D7DEAB92ED}" srcOrd="1" destOrd="0" presId="urn:microsoft.com/office/officeart/2005/8/layout/bList2#1"/>
    <dgm:cxn modelId="{B7A739E3-2B55-8B4F-B51D-7F4939517910}" type="presOf" srcId="{F8A508EE-2B8F-4AD1-98DE-68BD8D3BD4ED}" destId="{EE332BAC-FB08-4B95-8E66-573E1412D13B}" srcOrd="0" destOrd="0" presId="urn:microsoft.com/office/officeart/2005/8/layout/bList2#1"/>
    <dgm:cxn modelId="{E161BDA2-8B07-D940-9CAF-305E3504DC85}" type="presOf" srcId="{59152E3F-FDBF-4ED0-A442-27C53B14EB72}" destId="{AA280F59-50E3-4332-903F-EF2A7A224781}" srcOrd="0" destOrd="0" presId="urn:microsoft.com/office/officeart/2005/8/layout/bList2#1"/>
    <dgm:cxn modelId="{32D48B60-F6A3-9F49-9866-59E5C25F096F}" type="presOf" srcId="{5E21293C-9B97-4DDD-9280-869B2B426876}" destId="{2BE859ED-D766-4B84-8D7E-23D092EFB789}" srcOrd="0" destOrd="0" presId="urn:microsoft.com/office/officeart/2005/8/layout/bList2#1"/>
    <dgm:cxn modelId="{EFF6BA6A-F2D3-4743-B84D-F2CF3D3360EC}" srcId="{F8A508EE-2B8F-4AD1-98DE-68BD8D3BD4ED}" destId="{694F67BA-5F7A-4B9B-A79A-3D3F956A31D4}" srcOrd="1" destOrd="0" parTransId="{2A66FB62-BA7E-4C18-8885-8713F08BCFE7}" sibTransId="{04D66F7E-59C8-425B-B06B-004E685506A9}"/>
    <dgm:cxn modelId="{7E1CC83B-8916-1C46-AF03-8B32A80D6696}" type="presOf" srcId="{694F67BA-5F7A-4B9B-A79A-3D3F956A31D4}" destId="{E454C63B-4A37-456B-9CE2-48A6F7A69C7A}" srcOrd="0" destOrd="0" presId="urn:microsoft.com/office/officeart/2005/8/layout/bList2#1"/>
    <dgm:cxn modelId="{F27A1B94-497D-5F48-8DDB-192E8943C69B}" type="presOf" srcId="{2CACC131-45D9-4690-9BB2-D7A6135D8E32}" destId="{C205072C-7D60-4FAE-BFDA-AB6AD113356A}" srcOrd="0" destOrd="0" presId="urn:microsoft.com/office/officeart/2005/8/layout/bList2#1"/>
    <dgm:cxn modelId="{4050AB55-AEF2-40D5-8C71-000776796C88}" srcId="{59152E3F-FDBF-4ED0-A442-27C53B14EB72}" destId="{5E21293C-9B97-4DDD-9280-869B2B426876}" srcOrd="0" destOrd="0" parTransId="{436E2C65-3F2D-4363-B681-62DBE157994E}" sibTransId="{EA168669-7705-48DD-920B-210714AAE856}"/>
    <dgm:cxn modelId="{87A8D454-5000-814B-9353-83D9C4ADE6B3}" type="presOf" srcId="{04D66F7E-59C8-425B-B06B-004E685506A9}" destId="{A49E9B77-FF65-47DE-BFEE-E6D1F887E18D}" srcOrd="0" destOrd="0" presId="urn:microsoft.com/office/officeart/2005/8/layout/bList2#1"/>
    <dgm:cxn modelId="{D7583F97-1D31-F246-89E3-BDE77B2B13A7}" type="presOf" srcId="{9A2759EA-C88E-4E03-972B-678C3FEC464E}" destId="{97E1A62D-5FCC-4C54-B452-CCA245C3D3FC}" srcOrd="0" destOrd="0" presId="urn:microsoft.com/office/officeart/2005/8/layout/bList2#1"/>
    <dgm:cxn modelId="{82D02917-1E7A-4807-9704-717F1929121B}" srcId="{2CACC131-45D9-4690-9BB2-D7A6135D8E32}" destId="{5C37627B-C9E7-49D6-803E-1A87F542DA90}" srcOrd="0" destOrd="0" parTransId="{0D6052FF-B603-4097-B714-3F97356AB28C}" sibTransId="{10E4B827-9F12-485C-A359-34AEE1D1DB02}"/>
    <dgm:cxn modelId="{FD385AFC-58EE-4190-8F76-A76DC60B65B9}" srcId="{F8A508EE-2B8F-4AD1-98DE-68BD8D3BD4ED}" destId="{2CACC131-45D9-4690-9BB2-D7A6135D8E32}" srcOrd="0" destOrd="0" parTransId="{85193D60-4B61-4650-BAF0-FF3A72BCB869}" sibTransId="{EF7A1620-A794-4439-A4CE-5B7ED5C6912A}"/>
    <dgm:cxn modelId="{75100943-68DA-4E40-AB6A-1FD0DE1DEB79}" type="presOf" srcId="{EF7A1620-A794-4439-A4CE-5B7ED5C6912A}" destId="{65E5363B-2117-4ECF-ADF0-20FB01A23ABB}" srcOrd="0" destOrd="0" presId="urn:microsoft.com/office/officeart/2005/8/layout/bList2#1"/>
    <dgm:cxn modelId="{7EFD780F-DDC3-460E-A9BD-824B51331830}" srcId="{F8A508EE-2B8F-4AD1-98DE-68BD8D3BD4ED}" destId="{59152E3F-FDBF-4ED0-A442-27C53B14EB72}" srcOrd="2" destOrd="0" parTransId="{4F32599F-AE05-4885-87C5-EA6A086329A7}" sibTransId="{097E22C7-310A-4BF6-B000-1732443B2032}"/>
    <dgm:cxn modelId="{995F31A3-8C4B-234B-AAE6-CF241BC9B0F3}" type="presOf" srcId="{59152E3F-FDBF-4ED0-A442-27C53B14EB72}" destId="{CA792D9A-F867-473C-A16A-7259077F9451}" srcOrd="1" destOrd="0" presId="urn:microsoft.com/office/officeart/2005/8/layout/bList2#1"/>
    <dgm:cxn modelId="{863C0379-C9D8-4743-9F60-51FF507115AF}" type="presParOf" srcId="{EE332BAC-FB08-4B95-8E66-573E1412D13B}" destId="{37C2C914-3536-4500-B27D-0407307B0912}" srcOrd="0" destOrd="0" presId="urn:microsoft.com/office/officeart/2005/8/layout/bList2#1"/>
    <dgm:cxn modelId="{BE4F14E6-45AD-7746-AA9B-2D6637C8F628}" type="presParOf" srcId="{37C2C914-3536-4500-B27D-0407307B0912}" destId="{491AA5B9-DD2B-426A-9D28-9A62195F151C}" srcOrd="0" destOrd="0" presId="urn:microsoft.com/office/officeart/2005/8/layout/bList2#1"/>
    <dgm:cxn modelId="{14B21AAF-1233-2242-93D9-71B2D0FAF2AB}" type="presParOf" srcId="{37C2C914-3536-4500-B27D-0407307B0912}" destId="{C205072C-7D60-4FAE-BFDA-AB6AD113356A}" srcOrd="1" destOrd="0" presId="urn:microsoft.com/office/officeart/2005/8/layout/bList2#1"/>
    <dgm:cxn modelId="{3DAD6107-0702-2847-AD7E-B9EE55508193}" type="presParOf" srcId="{37C2C914-3536-4500-B27D-0407307B0912}" destId="{16E59D89-AEB5-4E02-AB99-A52AE86C4686}" srcOrd="2" destOrd="0" presId="urn:microsoft.com/office/officeart/2005/8/layout/bList2#1"/>
    <dgm:cxn modelId="{4D33852E-A267-D44B-8854-484A97E6D3D7}" type="presParOf" srcId="{37C2C914-3536-4500-B27D-0407307B0912}" destId="{C64DC40C-8E99-4DCC-8690-99AFB861803D}" srcOrd="3" destOrd="0" presId="urn:microsoft.com/office/officeart/2005/8/layout/bList2#1"/>
    <dgm:cxn modelId="{37F586AC-3EFC-FB47-8B1D-0075ECA2AD66}" type="presParOf" srcId="{EE332BAC-FB08-4B95-8E66-573E1412D13B}" destId="{65E5363B-2117-4ECF-ADF0-20FB01A23ABB}" srcOrd="1" destOrd="0" presId="urn:microsoft.com/office/officeart/2005/8/layout/bList2#1"/>
    <dgm:cxn modelId="{7021D0E4-B0BD-1949-807B-901026AC6DC5}" type="presParOf" srcId="{EE332BAC-FB08-4B95-8E66-573E1412D13B}" destId="{FA97DE7F-C6B8-47F6-9353-FCE65C432389}" srcOrd="2" destOrd="0" presId="urn:microsoft.com/office/officeart/2005/8/layout/bList2#1"/>
    <dgm:cxn modelId="{9DBE928D-A2EF-DE4D-A4F3-042EDF58130D}" type="presParOf" srcId="{FA97DE7F-C6B8-47F6-9353-FCE65C432389}" destId="{97E1A62D-5FCC-4C54-B452-CCA245C3D3FC}" srcOrd="0" destOrd="0" presId="urn:microsoft.com/office/officeart/2005/8/layout/bList2#1"/>
    <dgm:cxn modelId="{AE0FB566-7A16-FE44-8206-016CA0C203D0}" type="presParOf" srcId="{FA97DE7F-C6B8-47F6-9353-FCE65C432389}" destId="{E454C63B-4A37-456B-9CE2-48A6F7A69C7A}" srcOrd="1" destOrd="0" presId="urn:microsoft.com/office/officeart/2005/8/layout/bList2#1"/>
    <dgm:cxn modelId="{98450E19-B150-BA46-B54A-B33071FECDF9}" type="presParOf" srcId="{FA97DE7F-C6B8-47F6-9353-FCE65C432389}" destId="{8757A303-34FE-4696-A3EA-08D7DEAB92ED}" srcOrd="2" destOrd="0" presId="urn:microsoft.com/office/officeart/2005/8/layout/bList2#1"/>
    <dgm:cxn modelId="{4A14BC5B-BD2D-8F44-9349-F59AA3CCE643}" type="presParOf" srcId="{FA97DE7F-C6B8-47F6-9353-FCE65C432389}" destId="{11EE12AD-053A-446D-AC79-BC906D0BC139}" srcOrd="3" destOrd="0" presId="urn:microsoft.com/office/officeart/2005/8/layout/bList2#1"/>
    <dgm:cxn modelId="{35C6DE09-3158-D540-9462-F86BE8CEE190}" type="presParOf" srcId="{EE332BAC-FB08-4B95-8E66-573E1412D13B}" destId="{A49E9B77-FF65-47DE-BFEE-E6D1F887E18D}" srcOrd="3" destOrd="0" presId="urn:microsoft.com/office/officeart/2005/8/layout/bList2#1"/>
    <dgm:cxn modelId="{3AF6248A-D096-5649-8936-A5E2F8725F56}" type="presParOf" srcId="{EE332BAC-FB08-4B95-8E66-573E1412D13B}" destId="{F968786C-ACED-4F22-8BB7-F7B2FD653310}" srcOrd="4" destOrd="0" presId="urn:microsoft.com/office/officeart/2005/8/layout/bList2#1"/>
    <dgm:cxn modelId="{CA788768-5D74-6D4F-A0F4-81D4399753AC}" type="presParOf" srcId="{F968786C-ACED-4F22-8BB7-F7B2FD653310}" destId="{2BE859ED-D766-4B84-8D7E-23D092EFB789}" srcOrd="0" destOrd="0" presId="urn:microsoft.com/office/officeart/2005/8/layout/bList2#1"/>
    <dgm:cxn modelId="{E2887A07-2F63-1C48-92D2-EF52F6CD31A3}" type="presParOf" srcId="{F968786C-ACED-4F22-8BB7-F7B2FD653310}" destId="{AA280F59-50E3-4332-903F-EF2A7A224781}" srcOrd="1" destOrd="0" presId="urn:microsoft.com/office/officeart/2005/8/layout/bList2#1"/>
    <dgm:cxn modelId="{C5DC885D-B014-B040-AB1C-787B7B7FB827}" type="presParOf" srcId="{F968786C-ACED-4F22-8BB7-F7B2FD653310}" destId="{CA792D9A-F867-473C-A16A-7259077F9451}" srcOrd="2" destOrd="0" presId="urn:microsoft.com/office/officeart/2005/8/layout/bList2#1"/>
    <dgm:cxn modelId="{00C8DD5F-728F-B643-ABCA-14B7593E496E}" type="presParOf" srcId="{F968786C-ACED-4F22-8BB7-F7B2FD653310}" destId="{E49A05CE-7DD6-49A4-9152-021FCB1C4A58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57B2D-3185-40D7-9197-F163CF4FA634}">
      <dsp:nvSpPr>
        <dsp:cNvPr id="0" name=""/>
        <dsp:cNvSpPr/>
      </dsp:nvSpPr>
      <dsp:spPr>
        <a:xfrm>
          <a:off x="-149157" y="4669"/>
          <a:ext cx="8651242" cy="868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0090"/>
              </a:solidFill>
            </a:rPr>
            <a:t>Авторы передали в Дирекцию образовательных программ РКО  18 обучающих модулей</a:t>
          </a:r>
          <a:endParaRPr lang="ru-RU" sz="2400" b="1" kern="1200" dirty="0">
            <a:solidFill>
              <a:srgbClr val="000090"/>
            </a:solidFill>
          </a:endParaRPr>
        </a:p>
      </dsp:txBody>
      <dsp:txXfrm>
        <a:off x="-123730" y="30096"/>
        <a:ext cx="8600388" cy="817280"/>
      </dsp:txXfrm>
    </dsp:sp>
    <dsp:sp modelId="{1B6E0935-875F-4230-B0AF-385EBCCF9A45}">
      <dsp:nvSpPr>
        <dsp:cNvPr id="0" name=""/>
        <dsp:cNvSpPr/>
      </dsp:nvSpPr>
      <dsp:spPr>
        <a:xfrm rot="5400000">
          <a:off x="4013688" y="894507"/>
          <a:ext cx="325550" cy="390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00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rgbClr val="000090"/>
            </a:solidFill>
          </a:endParaRPr>
        </a:p>
      </dsp:txBody>
      <dsp:txXfrm rot="-5400000">
        <a:off x="4059266" y="927062"/>
        <a:ext cx="234396" cy="227885"/>
      </dsp:txXfrm>
    </dsp:sp>
    <dsp:sp modelId="{C7D35AA2-4D92-4A1F-BE1E-B6FEB7B24BD9}">
      <dsp:nvSpPr>
        <dsp:cNvPr id="0" name=""/>
        <dsp:cNvSpPr/>
      </dsp:nvSpPr>
      <dsp:spPr>
        <a:xfrm>
          <a:off x="0" y="1306871"/>
          <a:ext cx="8352928" cy="868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0090"/>
              </a:solidFill>
            </a:rPr>
            <a:t>Все модули проходят рецензирование в Экспертном Совете</a:t>
          </a:r>
          <a:endParaRPr lang="ru-RU" sz="2400" b="1" kern="1200" dirty="0">
            <a:solidFill>
              <a:srgbClr val="000090"/>
            </a:solidFill>
          </a:endParaRPr>
        </a:p>
      </dsp:txBody>
      <dsp:txXfrm>
        <a:off x="25427" y="1332298"/>
        <a:ext cx="8302074" cy="817280"/>
      </dsp:txXfrm>
    </dsp:sp>
    <dsp:sp modelId="{25CD3F19-AA36-4913-9783-2332BC4AF04E}">
      <dsp:nvSpPr>
        <dsp:cNvPr id="0" name=""/>
        <dsp:cNvSpPr/>
      </dsp:nvSpPr>
      <dsp:spPr>
        <a:xfrm rot="5400000">
          <a:off x="4013688" y="2196709"/>
          <a:ext cx="325550" cy="390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00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rgbClr val="000090"/>
            </a:solidFill>
          </a:endParaRPr>
        </a:p>
      </dsp:txBody>
      <dsp:txXfrm rot="-5400000">
        <a:off x="4059266" y="2229264"/>
        <a:ext cx="234396" cy="227885"/>
      </dsp:txXfrm>
    </dsp:sp>
    <dsp:sp modelId="{ABAC5283-0A00-47E1-9223-3F6539A8AD75}">
      <dsp:nvSpPr>
        <dsp:cNvPr id="0" name=""/>
        <dsp:cNvSpPr/>
      </dsp:nvSpPr>
      <dsp:spPr>
        <a:xfrm>
          <a:off x="0" y="2609073"/>
          <a:ext cx="8352928" cy="868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0090"/>
              </a:solidFill>
            </a:rPr>
            <a:t>11 модулей переданы в издательство, 1 отклонен</a:t>
          </a:r>
          <a:endParaRPr lang="ru-RU" sz="2400" b="1" kern="1200" dirty="0">
            <a:solidFill>
              <a:srgbClr val="000090"/>
            </a:solidFill>
          </a:endParaRPr>
        </a:p>
      </dsp:txBody>
      <dsp:txXfrm>
        <a:off x="25427" y="2634500"/>
        <a:ext cx="8302074" cy="817280"/>
      </dsp:txXfrm>
    </dsp:sp>
    <dsp:sp modelId="{2D641387-9465-4EEF-84D0-F3E25690B3AA}">
      <dsp:nvSpPr>
        <dsp:cNvPr id="0" name=""/>
        <dsp:cNvSpPr/>
      </dsp:nvSpPr>
      <dsp:spPr>
        <a:xfrm rot="5400000">
          <a:off x="4013688" y="3498911"/>
          <a:ext cx="325550" cy="390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00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rgbClr val="000090"/>
            </a:solidFill>
          </a:endParaRPr>
        </a:p>
      </dsp:txBody>
      <dsp:txXfrm rot="-5400000">
        <a:off x="4059266" y="3531466"/>
        <a:ext cx="234396" cy="227885"/>
      </dsp:txXfrm>
    </dsp:sp>
    <dsp:sp modelId="{AAE7DEF7-ED39-41C5-B6B2-7D77E63E94B2}">
      <dsp:nvSpPr>
        <dsp:cNvPr id="0" name=""/>
        <dsp:cNvSpPr/>
      </dsp:nvSpPr>
      <dsp:spPr>
        <a:xfrm>
          <a:off x="0" y="3911275"/>
          <a:ext cx="8352928" cy="868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0090"/>
              </a:solidFill>
            </a:rPr>
            <a:t>В издательстве модули  преобразуются в </a:t>
          </a:r>
          <a:r>
            <a:rPr lang="ru-RU" sz="2400" b="1" kern="1200" dirty="0" err="1" smtClean="0">
              <a:solidFill>
                <a:srgbClr val="000090"/>
              </a:solidFill>
            </a:rPr>
            <a:t>он-лайн</a:t>
          </a:r>
          <a:r>
            <a:rPr lang="ru-RU" sz="2400" b="1" kern="1200" dirty="0" smtClean="0">
              <a:solidFill>
                <a:srgbClr val="000090"/>
              </a:solidFill>
            </a:rPr>
            <a:t> - форму</a:t>
          </a:r>
          <a:endParaRPr lang="ru-RU" sz="2400" b="1" kern="1200" dirty="0">
            <a:solidFill>
              <a:srgbClr val="000090"/>
            </a:solidFill>
          </a:endParaRPr>
        </a:p>
      </dsp:txBody>
      <dsp:txXfrm>
        <a:off x="25427" y="3936702"/>
        <a:ext cx="8302074" cy="8172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1AA5B9-DD2B-426A-9D28-9A62195F151C}">
      <dsp:nvSpPr>
        <dsp:cNvPr id="0" name=""/>
        <dsp:cNvSpPr/>
      </dsp:nvSpPr>
      <dsp:spPr>
        <a:xfrm>
          <a:off x="7781" y="650606"/>
          <a:ext cx="2675067" cy="362647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Специальные образовательные мероприятия для развития научных/практических навыков молодых специалистов</a:t>
          </a:r>
          <a:endParaRPr lang="ru-RU" sz="2100" kern="1200" dirty="0"/>
        </a:p>
      </dsp:txBody>
      <dsp:txXfrm>
        <a:off x="70461" y="713286"/>
        <a:ext cx="2549707" cy="3563795"/>
      </dsp:txXfrm>
    </dsp:sp>
    <dsp:sp modelId="{16E59D89-AEB5-4E02-AB99-A52AE86C4686}">
      <dsp:nvSpPr>
        <dsp:cNvPr id="0" name=""/>
        <dsp:cNvSpPr/>
      </dsp:nvSpPr>
      <dsp:spPr>
        <a:xfrm>
          <a:off x="168219" y="3342521"/>
          <a:ext cx="2354191" cy="75566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0000"/>
              </a:solidFill>
            </a:rPr>
            <a:t>Образовательные мероприятия</a:t>
          </a:r>
          <a:endParaRPr lang="ru-RU" sz="1600" b="1" kern="1200" dirty="0">
            <a:solidFill>
              <a:srgbClr val="000000"/>
            </a:solidFill>
          </a:endParaRPr>
        </a:p>
      </dsp:txBody>
      <dsp:txXfrm>
        <a:off x="168219" y="3342521"/>
        <a:ext cx="1657881" cy="755662"/>
      </dsp:txXfrm>
    </dsp:sp>
    <dsp:sp modelId="{C64DC40C-8E99-4DCC-8690-99AFB861803D}">
      <dsp:nvSpPr>
        <dsp:cNvPr id="0" name=""/>
        <dsp:cNvSpPr/>
      </dsp:nvSpPr>
      <dsp:spPr>
        <a:xfrm>
          <a:off x="1892697" y="3462551"/>
          <a:ext cx="823966" cy="823966"/>
        </a:xfrm>
        <a:prstGeom prst="ellipse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E1A62D-5FCC-4C54-B452-CCA245C3D3FC}">
      <dsp:nvSpPr>
        <dsp:cNvPr id="0" name=""/>
        <dsp:cNvSpPr/>
      </dsp:nvSpPr>
      <dsp:spPr>
        <a:xfrm>
          <a:off x="2920796" y="643216"/>
          <a:ext cx="2354191" cy="365069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91440" rIns="30480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Гранты на посещение российских/международных конгрессов </a:t>
          </a:r>
          <a:r>
            <a:rPr lang="ru-RU" sz="2400" kern="1200" smtClean="0"/>
            <a:t>молодыми учеными </a:t>
          </a:r>
          <a:endParaRPr lang="ru-RU" sz="2400" kern="1200" dirty="0"/>
        </a:p>
      </dsp:txBody>
      <dsp:txXfrm>
        <a:off x="2975958" y="698378"/>
        <a:ext cx="2243867" cy="3595530"/>
      </dsp:txXfrm>
    </dsp:sp>
    <dsp:sp modelId="{8757A303-34FE-4696-A3EA-08D7DEAB92ED}">
      <dsp:nvSpPr>
        <dsp:cNvPr id="0" name=""/>
        <dsp:cNvSpPr/>
      </dsp:nvSpPr>
      <dsp:spPr>
        <a:xfrm>
          <a:off x="2920796" y="3347239"/>
          <a:ext cx="2354191" cy="755662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solidFill>
                <a:schemeClr val="tx1"/>
              </a:solidFill>
            </a:rPr>
            <a:t>Грантовая</a:t>
          </a:r>
          <a:r>
            <a:rPr lang="ru-RU" sz="1600" b="1" kern="1200" dirty="0" smtClean="0">
              <a:solidFill>
                <a:schemeClr val="tx1"/>
              </a:solidFill>
            </a:rPr>
            <a:t> поддержка молодых исследователей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2920796" y="3347239"/>
        <a:ext cx="1657881" cy="755662"/>
      </dsp:txXfrm>
    </dsp:sp>
    <dsp:sp modelId="{11EE12AD-053A-446D-AC79-BC906D0BC139}">
      <dsp:nvSpPr>
        <dsp:cNvPr id="0" name=""/>
        <dsp:cNvSpPr/>
      </dsp:nvSpPr>
      <dsp:spPr>
        <a:xfrm>
          <a:off x="4645274" y="3467269"/>
          <a:ext cx="823966" cy="823966"/>
        </a:xfrm>
        <a:prstGeom prst="ellipse">
          <a:avLst/>
        </a:prstGeom>
        <a:solidFill>
          <a:schemeClr val="accent2">
            <a:tint val="40000"/>
            <a:alpha val="90000"/>
            <a:hueOff val="-7200000"/>
            <a:satOff val="-9747"/>
            <a:lumOff val="813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E859ED-D766-4B84-8D7E-23D092EFB789}">
      <dsp:nvSpPr>
        <dsp:cNvPr id="0" name=""/>
        <dsp:cNvSpPr/>
      </dsp:nvSpPr>
      <dsp:spPr>
        <a:xfrm>
          <a:off x="5673373" y="679616"/>
          <a:ext cx="2354191" cy="351043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Активное вовлечение в работу РКО</a:t>
          </a:r>
          <a:endParaRPr lang="ru-RU" sz="2100" kern="1200" dirty="0"/>
        </a:p>
      </dsp:txBody>
      <dsp:txXfrm>
        <a:off x="5728535" y="734778"/>
        <a:ext cx="2243867" cy="3455275"/>
      </dsp:txXfrm>
    </dsp:sp>
    <dsp:sp modelId="{CA792D9A-F867-473C-A16A-7259077F9451}">
      <dsp:nvSpPr>
        <dsp:cNvPr id="0" name=""/>
        <dsp:cNvSpPr/>
      </dsp:nvSpPr>
      <dsp:spPr>
        <a:xfrm>
          <a:off x="5673373" y="3313511"/>
          <a:ext cx="2354191" cy="755662"/>
        </a:xfrm>
        <a:prstGeom prst="rect">
          <a:avLst/>
        </a:prstGeom>
        <a:solidFill>
          <a:schemeClr val="accent2">
            <a:hueOff val="-14400000"/>
            <a:satOff val="-50003"/>
            <a:lumOff val="6000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Активное участие в жизни общества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5673373" y="3313511"/>
        <a:ext cx="1657881" cy="755662"/>
      </dsp:txXfrm>
    </dsp:sp>
    <dsp:sp modelId="{E49A05CE-7DD6-49A4-9152-021FCB1C4A58}">
      <dsp:nvSpPr>
        <dsp:cNvPr id="0" name=""/>
        <dsp:cNvSpPr/>
      </dsp:nvSpPr>
      <dsp:spPr>
        <a:xfrm>
          <a:off x="7397851" y="3433542"/>
          <a:ext cx="823966" cy="823966"/>
        </a:xfrm>
        <a:prstGeom prst="ellipse">
          <a:avLst/>
        </a:prstGeom>
        <a:solidFill>
          <a:schemeClr val="accent2">
            <a:tint val="40000"/>
            <a:alpha val="90000"/>
            <a:hueOff val="-14400000"/>
            <a:satOff val="-19494"/>
            <a:lumOff val="1627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3640904-5FE5-7C42-9CDB-D719490CB81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5493704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>
              <a:defRPr/>
            </a:pPr>
            <a:endParaRPr kumimoji="0" lang="ru-RU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316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0" lang="ru-RU" altLang="en-US" sz="14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96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D899221-1CDD-5146-B05B-48241D8FF41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56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kumimoji="0" lang="en-US" altLang="en-US" sz="1400">
                <a:latin typeface="Calibri" charset="0"/>
              </a:rPr>
              <a:t>In May 1993 a decision was taken to launch a Journal of the Society of Cardiology of the Russian Federation -  </a:t>
            </a:r>
            <a:r>
              <a:rPr kumimoji="0" lang="ru-RU" altLang="en-US" sz="1400">
                <a:latin typeface="Calibri" charset="0"/>
              </a:rPr>
              <a:t/>
            </a:r>
            <a:br>
              <a:rPr kumimoji="0" lang="ru-RU" altLang="en-US" sz="1400">
                <a:latin typeface="Calibri" charset="0"/>
              </a:rPr>
            </a:br>
            <a:r>
              <a:rPr kumimoji="0" lang="ru-RU" altLang="en-US" sz="1400">
                <a:latin typeface="Calibri" charset="0"/>
              </a:rPr>
              <a:t>«</a:t>
            </a:r>
            <a:r>
              <a:rPr kumimoji="0" lang="en-US" altLang="en-US" sz="1400">
                <a:latin typeface="Calibri" charset="0"/>
              </a:rPr>
              <a:t>Russian Cardiological Journal</a:t>
            </a:r>
            <a:r>
              <a:rPr kumimoji="0" lang="ru-RU" altLang="en-US" sz="1400">
                <a:latin typeface="Calibri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015713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4691" name="Заметки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4692" name="Номер слайда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1C99C319-9CDF-3C4B-B665-B0A53C18F787}" type="slidenum">
              <a:rPr kumimoji="0" lang="ru-RU" altLang="en-US" sz="1200"/>
              <a:pPr/>
              <a:t>19</a:t>
            </a:fld>
            <a:endParaRPr kumimoji="0" lang="ru-RU" altLang="en-US" sz="1200"/>
          </a:p>
        </p:txBody>
      </p:sp>
    </p:spTree>
    <p:extLst>
      <p:ext uri="{BB962C8B-B14F-4D97-AF65-F5344CB8AC3E}">
        <p14:creationId xmlns:p14="http://schemas.microsoft.com/office/powerpoint/2010/main" val="868115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7863"/>
            <a:ext cx="4594225" cy="3444875"/>
          </a:xfrm>
          <a:ln/>
        </p:spPr>
      </p:sp>
      <p:sp>
        <p:nvSpPr>
          <p:cNvPr id="134147" name="Text Box 3"/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04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D41E4C-6F50-E84B-872B-16D4D9A7C6E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5656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8B9906-C603-B748-9393-E00B7989C7E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3997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E1E15C-81E3-B04E-BB72-C99704D98B7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22597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17A2DE-B1FB-A042-BB2B-9F362055633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73150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3F433C-7EC8-4842-99BE-96B636E65BC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92601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B01ED8-456D-7C47-9B30-42C992320D5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184278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0138AC-C88E-8148-86D0-AB19D0CA613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297468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2CB1BC-4E1E-5148-AC5B-195CBCCC8AF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10615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324618-5968-5645-8436-FD227BCD01B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64258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1FFC0E-55E1-2A4D-8775-8E7D4E91C8D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83110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D7304-82ED-8143-A61D-0AB5F4B5097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568674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Arial" charset="0"/>
              </a:defRPr>
            </a:lvl1pPr>
          </a:lstStyle>
          <a:p>
            <a:fld id="{0FD759BA-1D4F-FF4F-AD29-F4CBC9B845B4}" type="datetimeFigureOut">
              <a:rPr lang="ru-RU" altLang="en-US"/>
              <a:pPr/>
              <a:t>25.09.15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fld id="{E9E19CAF-D84F-C24D-83D9-2DED42886EF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212413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4B02A3-BF7C-3A46-94C7-DE055145F92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824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A825F6C-A411-144C-B73C-976D672F1901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  <p:sldLayoutId id="2147483997" r:id="rId12"/>
    <p:sldLayoutId id="214748399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oleObject" Target="../embeddings/_____Microsoft_Excel_97-20041.xls"/><Relationship Id="rId5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jpg"/><Relationship Id="rId8" Type="http://schemas.openxmlformats.org/officeDocument/2006/relationships/image" Target="../media/image9.jpg"/><Relationship Id="rId9" Type="http://schemas.openxmlformats.org/officeDocument/2006/relationships/image" Target="../media/image10.jpg"/><Relationship Id="rId10" Type="http://schemas.openxmlformats.org/officeDocument/2006/relationships/image" Target="../media/image11.jpg"/><Relationship Id="rId11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scardio.ru/news/novosti_obschestva/peredacha_cikla_rkoonlayn_alkogol_i_bolezni_sistemy_krovoobrascheniya_pit_ili_ne_pit_vot_v_chem_vopros/" TargetMode="External"/><Relationship Id="rId4" Type="http://schemas.openxmlformats.org/officeDocument/2006/relationships/hyperlink" Target="http://scardio.ru/news/novosti_obschestva/anons_peredacha_cikla_rkoonlayn_kurenie_kak_faktor_riska_serdechno__sosudistyh_zabolevaniy/" TargetMode="External"/><Relationship Id="rId5" Type="http://schemas.openxmlformats.org/officeDocument/2006/relationships/hyperlink" Target="http://scardio.ru/news/novosti_obschestva/cikl_rkoonlayn_zdorovoe_pitanie_skuchno_i_slozhno__ili__legko_i_vkusno/" TargetMode="External"/><Relationship Id="rId6" Type="http://schemas.openxmlformats.org/officeDocument/2006/relationships/hyperlink" Target="http://scardio.ru/news/novosti_obschestva/zapis_peredachi_cikla_rkoonlayn_tayny_i_paradoksy_ozhireniya/" TargetMode="External"/><Relationship Id="rId7" Type="http://schemas.openxmlformats.org/officeDocument/2006/relationships/hyperlink" Target="http://scardio.ru/news/novosti_obschestva/zapis_peredachi_cikla_faktory_riska_serdechnososudistyh_zabolevaniy_ochevidnoe_i_neveroyatnoe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ardio.ru" TargetMode="External"/><Relationship Id="rId3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ardio.ru" TargetMode="External"/><Relationship Id="rId3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inzdrav.ryazangov.ru/news/124244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MUL7mSnu4s" TargetMode="External"/><Relationship Id="rId4" Type="http://schemas.openxmlformats.org/officeDocument/2006/relationships/hyperlink" Target="http://minzdrav.ryazangov.ru/news/125332/" TargetMode="External"/><Relationship Id="rId5" Type="http://schemas.openxmlformats.org/officeDocument/2006/relationships/hyperlink" Target="http://minzdrav.ryazangov.ru/news/126917/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uzrf.ru/news/15-4-2014-Skoli-zdorovia-XSN/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jpe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731" y="24867"/>
            <a:ext cx="3010421" cy="2695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5013325"/>
            <a:ext cx="8748712" cy="15367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altLang="en-US" sz="2500" b="1">
                <a:solidFill>
                  <a:srgbClr val="1F497D"/>
                </a:solidFill>
              </a:rPr>
              <a:t>Президент Российского кардиологического общества </a:t>
            </a:r>
          </a:p>
          <a:p>
            <a:pPr>
              <a:lnSpc>
                <a:spcPct val="80000"/>
              </a:lnSpc>
            </a:pPr>
            <a:r>
              <a:rPr lang="ru-RU" altLang="en-US" sz="2500" b="1">
                <a:solidFill>
                  <a:srgbClr val="1F497D"/>
                </a:solidFill>
              </a:rPr>
              <a:t>академик  РАН  Е.В.Шляхто</a:t>
            </a:r>
            <a:endParaRPr lang="ru-RU" altLang="en-US" sz="2500">
              <a:solidFill>
                <a:srgbClr val="1F497D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en-US" sz="2500" b="1">
                <a:solidFill>
                  <a:srgbClr val="1F497D"/>
                </a:solidFill>
              </a:rPr>
              <a:t>23 сентября 2015 года</a:t>
            </a:r>
            <a:endParaRPr lang="ru-RU" altLang="en-US" sz="2200" b="1">
              <a:solidFill>
                <a:srgbClr val="1F497D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en-US" sz="2200" b="1">
                <a:solidFill>
                  <a:srgbClr val="1F497D"/>
                </a:solidFill>
              </a:rPr>
              <a:t>Москва</a:t>
            </a:r>
            <a:endParaRPr lang="ru-RU" altLang="en-US" sz="1900" b="1">
              <a:solidFill>
                <a:srgbClr val="1F497D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79388" y="2564904"/>
            <a:ext cx="8569076" cy="2088232"/>
          </a:xfrm>
          <a:prstGeom prst="rect">
            <a:avLst/>
          </a:prstGeom>
          <a:solidFill>
            <a:srgbClr val="D5E0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>
            <a:norm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0" hangingPunct="0"/>
            <a:r>
              <a:rPr lang="ru-RU" altLang="en-US" sz="4000" b="1" dirty="0" smtClean="0">
                <a:solidFill>
                  <a:srgbClr val="000090"/>
                </a:solidFill>
              </a:rPr>
              <a:t>Отчет о работе Правления РКО</a:t>
            </a:r>
          </a:p>
          <a:p>
            <a:pPr algn="ctr" eaLnBrk="0" hangingPunct="0"/>
            <a:r>
              <a:rPr lang="ru-RU" altLang="en-US" sz="4000" b="1" dirty="0" smtClean="0">
                <a:solidFill>
                  <a:srgbClr val="000090"/>
                </a:solidFill>
              </a:rPr>
              <a:t> за </a:t>
            </a:r>
            <a:r>
              <a:rPr lang="ru-RU" altLang="en-US" sz="4000" b="1" dirty="0">
                <a:solidFill>
                  <a:srgbClr val="000090"/>
                </a:solidFill>
              </a:rPr>
              <a:t>2012-2015 </a:t>
            </a:r>
            <a:r>
              <a:rPr lang="ru-RU" altLang="en-US" sz="4000" b="1" dirty="0" err="1" smtClean="0">
                <a:solidFill>
                  <a:srgbClr val="000090"/>
                </a:solidFill>
              </a:rPr>
              <a:t>гг</a:t>
            </a:r>
            <a:r>
              <a:rPr lang="en-US" altLang="en-US" sz="4000" b="1" dirty="0" smtClean="0">
                <a:solidFill>
                  <a:srgbClr val="000090"/>
                </a:solidFill>
              </a:rPr>
              <a:t>.</a:t>
            </a:r>
            <a:r>
              <a:rPr lang="ru-RU" altLang="en-US" sz="4000" b="1" dirty="0" smtClean="0">
                <a:solidFill>
                  <a:srgbClr val="000090"/>
                </a:solidFill>
              </a:rPr>
              <a:t> </a:t>
            </a:r>
            <a:endParaRPr lang="ru-RU" altLang="en-US" sz="4400" b="1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13" y="333375"/>
            <a:ext cx="9144000" cy="1143000"/>
          </a:xfrm>
        </p:spPr>
        <p:txBody>
          <a:bodyPr/>
          <a:lstStyle/>
          <a:p>
            <a:r>
              <a:rPr kumimoji="0" lang="ru-RU" altLang="en-US" sz="2400" b="1">
                <a:solidFill>
                  <a:srgbClr val="000090"/>
                </a:solidFill>
              </a:rPr>
              <a:t>Российское кардиологическое общество: </a:t>
            </a:r>
            <a:br>
              <a:rPr kumimoji="0" lang="ru-RU" altLang="en-US" sz="2400" b="1">
                <a:solidFill>
                  <a:srgbClr val="000090"/>
                </a:solidFill>
              </a:rPr>
            </a:br>
            <a:r>
              <a:rPr kumimoji="0" lang="ru-RU" altLang="en-US" sz="2400" b="1" u="sng">
                <a:solidFill>
                  <a:srgbClr val="000090"/>
                </a:solidFill>
              </a:rPr>
              <a:t>60 региональных отделений </a:t>
            </a:r>
            <a:r>
              <a:rPr kumimoji="0" lang="ru-RU" altLang="en-US" sz="2400" b="1">
                <a:solidFill>
                  <a:srgbClr val="000090"/>
                </a:solidFill>
              </a:rPr>
              <a:t>во всех федеральных округах</a:t>
            </a:r>
            <a:endParaRPr kumimoji="0" lang="ru-RU" altLang="en-US" sz="2400" b="1">
              <a:solidFill>
                <a:srgbClr val="0000FF"/>
              </a:solidFill>
            </a:endParaRPr>
          </a:p>
        </p:txBody>
      </p:sp>
      <p:pic>
        <p:nvPicPr>
          <p:cNvPr id="21506" name="Picture 5" descr="&amp;Kcy;&amp;acy;&amp;rcy;&amp;tcy;&amp;icy;&amp;ncy;&amp;kcy;&amp;acy; 10 &amp;icy;&amp;zcy; 1611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84313"/>
            <a:ext cx="7632700" cy="499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4"/>
          <p:cNvSpPr>
            <a:spLocks noGrp="1" noChangeArrowheads="1"/>
          </p:cNvSpPr>
          <p:nvPr>
            <p:ph type="title"/>
          </p:nvPr>
        </p:nvSpPr>
        <p:spPr>
          <a:xfrm>
            <a:off x="107504" y="404664"/>
            <a:ext cx="7992887" cy="792088"/>
          </a:xfrm>
        </p:spPr>
        <p:txBody>
          <a:bodyPr/>
          <a:lstStyle/>
          <a:p>
            <a:r>
              <a:rPr kumimoji="0" lang="ru-RU" altLang="en-US" sz="2400" b="1" dirty="0">
                <a:solidFill>
                  <a:srgbClr val="000090"/>
                </a:solidFill>
              </a:rPr>
              <a:t>Увеличение числа зарегистрированных членов Российского кардиологического общества за 2011-2015 </a:t>
            </a:r>
            <a:r>
              <a:rPr kumimoji="0" lang="ru-RU" altLang="en-US" sz="2400" b="1" dirty="0" smtClean="0">
                <a:solidFill>
                  <a:srgbClr val="000090"/>
                </a:solidFill>
              </a:rPr>
              <a:t>гг.</a:t>
            </a:r>
            <a:r>
              <a:rPr kumimoji="0" lang="ru-RU" altLang="en-US" sz="2400" b="1" dirty="0">
                <a:solidFill>
                  <a:srgbClr val="000090"/>
                </a:solidFill>
              </a:rPr>
              <a:t/>
            </a:r>
            <a:br>
              <a:rPr kumimoji="0" lang="ru-RU" altLang="en-US" sz="2400" b="1" dirty="0">
                <a:solidFill>
                  <a:srgbClr val="000090"/>
                </a:solidFill>
              </a:rPr>
            </a:br>
            <a:endParaRPr kumimoji="0" lang="ru-RU" altLang="en-US" sz="2400" b="1" dirty="0">
              <a:solidFill>
                <a:srgbClr val="000090"/>
              </a:solidFill>
            </a:endParaRPr>
          </a:p>
        </p:txBody>
      </p:sp>
      <p:graphicFrame>
        <p:nvGraphicFramePr>
          <p:cNvPr id="48130" name="Object 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091384482"/>
              </p:ext>
            </p:extLst>
          </p:nvPr>
        </p:nvGraphicFramePr>
        <p:xfrm>
          <a:off x="467545" y="1447264"/>
          <a:ext cx="7992888" cy="5006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Лист" r:id="rId4" imgW="8166100" imgH="4305300" progId="Excel.Sheet.8">
                  <p:embed/>
                </p:oleObj>
              </mc:Choice>
              <mc:Fallback>
                <p:oleObj name="Лист" r:id="rId4" imgW="8166100" imgH="4305300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5" y="1447264"/>
                        <a:ext cx="7992888" cy="50060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3203848" y="1773238"/>
            <a:ext cx="2763565" cy="4329906"/>
            <a:chOff x="3203848" y="1773238"/>
            <a:chExt cx="2763565" cy="4329906"/>
          </a:xfrm>
        </p:grpSpPr>
        <p:sp>
          <p:nvSpPr>
            <p:cNvPr id="48131" name="TextBox 1"/>
            <p:cNvSpPr txBox="1">
              <a:spLocks noChangeArrowheads="1"/>
            </p:cNvSpPr>
            <p:nvPr/>
          </p:nvSpPr>
          <p:spPr bwMode="auto">
            <a:xfrm>
              <a:off x="5003800" y="1773238"/>
              <a:ext cx="96361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ru-RU" altLang="en-US" sz="2800" b="1">
                  <a:solidFill>
                    <a:srgbClr val="000090"/>
                  </a:solidFill>
                </a:rPr>
                <a:t>6112</a:t>
              </a:r>
            </a:p>
          </p:txBody>
        </p:sp>
        <p:sp>
          <p:nvSpPr>
            <p:cNvPr id="48132" name="TextBox 2"/>
            <p:cNvSpPr txBox="1">
              <a:spLocks noChangeArrowheads="1"/>
            </p:cNvSpPr>
            <p:nvPr/>
          </p:nvSpPr>
          <p:spPr bwMode="auto">
            <a:xfrm>
              <a:off x="3203848" y="5733256"/>
              <a:ext cx="10826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ru-RU" altLang="en-US" sz="1800" dirty="0"/>
                <a:t>2011 год</a:t>
              </a:r>
            </a:p>
          </p:txBody>
        </p:sp>
        <p:sp>
          <p:nvSpPr>
            <p:cNvPr id="48133" name="TextBox 1"/>
            <p:cNvSpPr txBox="1">
              <a:spLocks noChangeArrowheads="1"/>
            </p:cNvSpPr>
            <p:nvPr/>
          </p:nvSpPr>
          <p:spPr bwMode="auto">
            <a:xfrm>
              <a:off x="4644008" y="5733256"/>
              <a:ext cx="1108075" cy="36988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ru-RU" altLang="en-US" sz="1800" dirty="0"/>
                <a:t>2015 год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971600" y="1196752"/>
            <a:ext cx="662473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Третье по численности национальное общество в составе Европейского кардиологического общества</a:t>
            </a:r>
            <a:endParaRPr lang="ru-RU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294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3"/>
          <p:cNvSpPr txBox="1">
            <a:spLocks noChangeArrowheads="1"/>
          </p:cNvSpPr>
          <p:nvPr/>
        </p:nvSpPr>
        <p:spPr bwMode="auto">
          <a:xfrm>
            <a:off x="1115616" y="476672"/>
            <a:ext cx="61928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altLang="en-US" sz="2800" b="1" dirty="0">
                <a:solidFill>
                  <a:srgbClr val="000090"/>
                </a:solidFill>
              </a:rPr>
              <a:t>Ассоциированные с РКО общественные организации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103088" y="1556792"/>
            <a:ext cx="8933408" cy="5124896"/>
            <a:chOff x="103088" y="1556792"/>
            <a:chExt cx="8933408" cy="5124896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103088" y="1556792"/>
              <a:ext cx="8933408" cy="5124896"/>
              <a:chOff x="251520" y="1556792"/>
              <a:chExt cx="8933408" cy="5124896"/>
            </a:xfrm>
          </p:grpSpPr>
          <p:pic>
            <p:nvPicPr>
              <p:cNvPr id="4" name="Изображение 3" descr="logo_Nacional_obshestvo_profil_kard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04408" y="1700808"/>
                <a:ext cx="1490216" cy="745108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6304608" y="1556792"/>
                <a:ext cx="2808312" cy="1107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b="1" dirty="0" smtClean="0">
                    <a:solidFill>
                      <a:srgbClr val="000000"/>
                    </a:solidFill>
                  </a:rPr>
                  <a:t>Национальное медицинское общество профилактической кардиологии</a:t>
                </a:r>
                <a:endParaRPr lang="ru-RU" sz="1600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6" name="Изображение 5" descr="OSSN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2708920"/>
                <a:ext cx="936104" cy="936104"/>
              </a:xfrm>
              <a:prstGeom prst="rect">
                <a:avLst/>
              </a:prstGeom>
            </p:spPr>
          </p:pic>
          <p:sp>
            <p:nvSpPr>
              <p:cNvPr id="7" name="Прямоугольник 6"/>
              <p:cNvSpPr/>
              <p:nvPr/>
            </p:nvSpPr>
            <p:spPr>
              <a:xfrm>
                <a:off x="1619672" y="2780928"/>
                <a:ext cx="279005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b="1" dirty="0" smtClean="0">
                    <a:solidFill>
                      <a:srgbClr val="000000"/>
                    </a:solidFill>
                  </a:rPr>
                  <a:t>Общество специалистов по сердечной недостаточности</a:t>
                </a:r>
                <a:endParaRPr lang="ru-RU" sz="1600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8" name="Изображение 7" descr="logo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3861048"/>
                <a:ext cx="1008112" cy="884309"/>
              </a:xfrm>
              <a:prstGeom prst="rect">
                <a:avLst/>
              </a:prstGeom>
            </p:spPr>
          </p:pic>
          <p:sp>
            <p:nvSpPr>
              <p:cNvPr id="9" name="Прямоугольник 8"/>
              <p:cNvSpPr/>
              <p:nvPr/>
            </p:nvSpPr>
            <p:spPr>
              <a:xfrm>
                <a:off x="1547664" y="3789040"/>
                <a:ext cx="2664296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b="1" dirty="0" smtClean="0">
                    <a:solidFill>
                      <a:srgbClr val="000000"/>
                    </a:solidFill>
                  </a:rPr>
                  <a:t>Российское медицинское общество артериальной гипертонии</a:t>
                </a:r>
                <a:r>
                  <a:rPr lang="en-US" sz="1600" b="1" dirty="0" smtClean="0">
                    <a:solidFill>
                      <a:srgbClr val="000000"/>
                    </a:solidFill>
                  </a:rPr>
                  <a:t> </a:t>
                </a:r>
                <a:endParaRPr lang="ru-RU" sz="1600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10" name="Изображение 9" descr="LIGA-LOGO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5085184"/>
                <a:ext cx="1080120" cy="1080120"/>
              </a:xfrm>
              <a:prstGeom prst="rect">
                <a:avLst/>
              </a:prstGeom>
            </p:spPr>
          </p:pic>
          <p:sp>
            <p:nvSpPr>
              <p:cNvPr id="11" name="Прямоугольник 10"/>
              <p:cNvSpPr/>
              <p:nvPr/>
            </p:nvSpPr>
            <p:spPr>
              <a:xfrm>
                <a:off x="1619672" y="5157192"/>
                <a:ext cx="238068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b="1" dirty="0" smtClean="0">
                    <a:solidFill>
                      <a:srgbClr val="000000"/>
                    </a:solidFill>
                  </a:rPr>
                  <a:t>Всероссийская </a:t>
                </a:r>
                <a:r>
                  <a:rPr lang="ru-RU" sz="1600" b="1" dirty="0" err="1" smtClean="0">
                    <a:solidFill>
                      <a:srgbClr val="000000"/>
                    </a:solidFill>
                  </a:rPr>
                  <a:t>антигипертензивная</a:t>
                </a:r>
                <a:r>
                  <a:rPr lang="ru-RU" sz="1600" b="1" dirty="0" smtClean="0">
                    <a:solidFill>
                      <a:srgbClr val="000000"/>
                    </a:solidFill>
                  </a:rPr>
                  <a:t> лига</a:t>
                </a:r>
                <a:endParaRPr lang="ru-RU" sz="1600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12" name="Изображение 11" descr="HOAT.jp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6416" y="2996952"/>
                <a:ext cx="1368152" cy="582065"/>
              </a:xfrm>
              <a:prstGeom prst="rect">
                <a:avLst/>
              </a:prstGeom>
            </p:spPr>
          </p:pic>
          <p:sp>
            <p:nvSpPr>
              <p:cNvPr id="13" name="Прямоугольник 12"/>
              <p:cNvSpPr/>
              <p:nvPr/>
            </p:nvSpPr>
            <p:spPr>
              <a:xfrm>
                <a:off x="6376616" y="2852936"/>
                <a:ext cx="259228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b="1" dirty="0" smtClean="0">
                    <a:solidFill>
                      <a:schemeClr val="tx1"/>
                    </a:solidFill>
                  </a:rPr>
                  <a:t>Национальное общество по изучению атеросклероза</a:t>
                </a:r>
                <a:endParaRPr lang="ru-RU" sz="16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4" name="Изображение 13" descr="logo-color.jp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6416" y="3933056"/>
                <a:ext cx="751352" cy="792088"/>
              </a:xfrm>
              <a:prstGeom prst="rect">
                <a:avLst/>
              </a:prstGeom>
            </p:spPr>
          </p:pic>
          <p:sp>
            <p:nvSpPr>
              <p:cNvPr id="15" name="Прямоугольник 14"/>
              <p:cNvSpPr/>
              <p:nvPr/>
            </p:nvSpPr>
            <p:spPr>
              <a:xfrm>
                <a:off x="5656536" y="3861048"/>
                <a:ext cx="3492896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b="1" dirty="0" smtClean="0">
                    <a:solidFill>
                      <a:schemeClr val="tx1"/>
                    </a:solidFill>
                  </a:rPr>
                  <a:t>Российское общество </a:t>
                </a:r>
                <a:r>
                  <a:rPr lang="ru-RU" sz="1600" b="1" dirty="0" err="1" smtClean="0">
                    <a:solidFill>
                      <a:schemeClr val="tx1"/>
                    </a:solidFill>
                  </a:rPr>
                  <a:t>кардиосоматической</a:t>
                </a:r>
                <a:r>
                  <a:rPr lang="ru-RU" sz="1600" b="1" dirty="0" smtClean="0">
                    <a:solidFill>
                      <a:schemeClr val="tx1"/>
                    </a:solidFill>
                  </a:rPr>
                  <a:t> реабилитации и вторичной профилактики</a:t>
                </a:r>
                <a:endParaRPr lang="ru-RU" sz="16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6" name="Изображение 15" descr="logoNOAT.jpg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6416" y="5085184"/>
                <a:ext cx="1273988" cy="720080"/>
              </a:xfrm>
              <a:prstGeom prst="rect">
                <a:avLst/>
              </a:prstGeom>
              <a:ln>
                <a:solidFill>
                  <a:srgbClr val="000000"/>
                </a:solidFill>
              </a:ln>
            </p:spPr>
          </p:pic>
          <p:sp>
            <p:nvSpPr>
              <p:cNvPr id="17" name="Прямоугольник 16"/>
              <p:cNvSpPr/>
              <p:nvPr/>
            </p:nvSpPr>
            <p:spPr>
              <a:xfrm>
                <a:off x="6160592" y="5157192"/>
                <a:ext cx="3024336" cy="5847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b="1" dirty="0" smtClean="0">
                    <a:solidFill>
                      <a:srgbClr val="000000"/>
                    </a:solidFill>
                  </a:rPr>
                  <a:t>Национальное общество по </a:t>
                </a:r>
                <a:r>
                  <a:rPr lang="ru-RU" sz="1600" b="1" dirty="0" err="1" smtClean="0">
                    <a:solidFill>
                      <a:srgbClr val="000000"/>
                    </a:solidFill>
                  </a:rPr>
                  <a:t>атеротромбозу</a:t>
                </a:r>
                <a:endParaRPr lang="ru-RU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3424288" y="6021288"/>
                <a:ext cx="4680520" cy="5847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b="1" dirty="0" smtClean="0">
                    <a:solidFill>
                      <a:srgbClr val="000000"/>
                    </a:solidFill>
                  </a:rPr>
                  <a:t>Национальное интернет-общество специалистов по внутренним болезням</a:t>
                </a:r>
                <a:endParaRPr lang="ru-RU" sz="1600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19" name="Изображение 18" descr="natinternet.jpg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4168" y="5877272"/>
                <a:ext cx="1007472" cy="804416"/>
              </a:xfrm>
              <a:prstGeom prst="rect">
                <a:avLst/>
              </a:prstGeom>
            </p:spPr>
          </p:pic>
        </p:grpSp>
        <p:grpSp>
          <p:nvGrpSpPr>
            <p:cNvPr id="20" name="Группа 19"/>
            <p:cNvGrpSpPr/>
            <p:nvPr/>
          </p:nvGrpSpPr>
          <p:grpSpPr>
            <a:xfrm>
              <a:off x="179512" y="1556792"/>
              <a:ext cx="3384376" cy="1047021"/>
              <a:chOff x="179512" y="1556792"/>
              <a:chExt cx="3384376" cy="1047021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547664" y="1772816"/>
                <a:ext cx="201622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tx1"/>
                    </a:solidFill>
                  </a:rPr>
                  <a:t>“</a:t>
                </a:r>
                <a:r>
                  <a:rPr lang="ru-RU" sz="1600" b="1" dirty="0" smtClean="0">
                    <a:solidFill>
                      <a:schemeClr val="tx1"/>
                    </a:solidFill>
                  </a:rPr>
                  <a:t>Национальная Медицинская палата»</a:t>
                </a:r>
                <a:endParaRPr lang="ru-RU" sz="16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" name="Изображение 2" descr="NMP.png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1556792"/>
                <a:ext cx="993306" cy="98640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9788068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08720"/>
            <a:ext cx="8353425" cy="5545360"/>
          </a:xfrm>
          <a:solidFill>
            <a:srgbClr val="D5E0D6"/>
          </a:solidFill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endParaRPr kumimoji="0" lang="ru-RU" altLang="en-US" sz="2800" b="1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kumimoji="0" lang="ru-RU" altLang="en-US" sz="2800" dirty="0" smtClean="0"/>
              <a:t>30 </a:t>
            </a:r>
            <a:r>
              <a:rPr kumimoji="0" lang="ru-RU" altLang="en-US" sz="2800" dirty="0"/>
              <a:t>секций, </a:t>
            </a:r>
          </a:p>
          <a:p>
            <a:pPr marL="0" indent="0">
              <a:lnSpc>
                <a:spcPct val="90000"/>
              </a:lnSpc>
            </a:pPr>
            <a:r>
              <a:rPr kumimoji="0" lang="ru-RU" altLang="en-US" sz="2800" dirty="0"/>
              <a:t> </a:t>
            </a:r>
            <a:r>
              <a:rPr kumimoji="0" lang="ru-RU" altLang="en-US" sz="2800" dirty="0" smtClean="0"/>
              <a:t>3 рабочих </a:t>
            </a:r>
            <a:r>
              <a:rPr kumimoji="0" lang="ru-RU" altLang="en-US" sz="2800" dirty="0"/>
              <a:t>группы, </a:t>
            </a:r>
          </a:p>
          <a:p>
            <a:pPr marL="0" indent="0">
              <a:lnSpc>
                <a:spcPct val="90000"/>
              </a:lnSpc>
            </a:pPr>
            <a:r>
              <a:rPr kumimoji="0" lang="ru-RU" altLang="en-US" sz="2800" dirty="0"/>
              <a:t> 180 мероприятий в год в 60 городах страны,</a:t>
            </a:r>
          </a:p>
          <a:p>
            <a:pPr marL="0" indent="0">
              <a:lnSpc>
                <a:spcPct val="90000"/>
              </a:lnSpc>
            </a:pPr>
            <a:r>
              <a:rPr kumimoji="0" lang="ru-RU" altLang="en-US" sz="2800" dirty="0"/>
              <a:t> Более 200 лекций  в год в различных городах, </a:t>
            </a:r>
          </a:p>
          <a:p>
            <a:pPr marL="0" indent="0">
              <a:lnSpc>
                <a:spcPct val="90000"/>
              </a:lnSpc>
            </a:pPr>
            <a:r>
              <a:rPr kumimoji="0" lang="ru-RU" altLang="en-US" sz="2800" u="sng" dirty="0"/>
              <a:t> Ежегодный Российский Национальный конгресс кардиологов (более 6000 участников, 170 заседаний в течение 4 дней).</a:t>
            </a:r>
          </a:p>
          <a:p>
            <a:pPr marL="0" indent="0">
              <a:lnSpc>
                <a:spcPct val="90000"/>
              </a:lnSpc>
            </a:pPr>
            <a:r>
              <a:rPr kumimoji="0" lang="ru-RU" altLang="en-US" sz="2800" u="sng" dirty="0"/>
              <a:t> Ежегодный международный образовательный форум «Российские </a:t>
            </a:r>
            <a:r>
              <a:rPr kumimoji="0" lang="ru-RU" altLang="en-US" sz="2800" u="sng" dirty="0" smtClean="0"/>
              <a:t>дни </a:t>
            </a:r>
            <a:r>
              <a:rPr kumimoji="0" lang="ru-RU" altLang="en-US" sz="2800" u="sng" dirty="0"/>
              <a:t>сердца»</a:t>
            </a:r>
          </a:p>
          <a:p>
            <a:pPr marL="0" indent="0">
              <a:lnSpc>
                <a:spcPct val="90000"/>
              </a:lnSpc>
            </a:pPr>
            <a:r>
              <a:rPr kumimoji="0" lang="ru-RU" altLang="en-US" sz="2800" dirty="0"/>
              <a:t> Ежегодно около 100 000 врачей участвуют в мероприятиях РКО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Изображение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268760"/>
            <a:ext cx="3133725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0" name="Изображение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24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Изображение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115888"/>
            <a:ext cx="506095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Изображение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109538"/>
            <a:ext cx="3984625" cy="651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Изображение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659313"/>
            <a:ext cx="5184775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Диаграмма 5"/>
          <p:cNvPicPr>
            <a:picLocks noGrp="1" noChangeAspect="1"/>
          </p:cNvPicPr>
          <p:nvPr>
            <p:ph type="chart" idx="1"/>
          </p:nvPr>
        </p:nvPicPr>
        <p:blipFill>
          <a:blip r:embed="rId2"/>
          <a:srcRect t="18827" b="18827"/>
          <a:stretch>
            <a:fillRect/>
          </a:stretch>
        </p:blipFill>
        <p:spPr>
          <a:xfrm>
            <a:off x="-279400" y="1268413"/>
            <a:ext cx="9423400" cy="5181600"/>
          </a:xfrm>
        </p:spPr>
      </p:pic>
      <p:sp>
        <p:nvSpPr>
          <p:cNvPr id="29698" name="TextBox 6"/>
          <p:cNvSpPr txBox="1">
            <a:spLocks noChangeArrowheads="1"/>
          </p:cNvSpPr>
          <p:nvPr/>
        </p:nvSpPr>
        <p:spPr bwMode="auto">
          <a:xfrm>
            <a:off x="827088" y="188913"/>
            <a:ext cx="72739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b="1">
                <a:solidFill>
                  <a:srgbClr val="000090"/>
                </a:solidFill>
              </a:rPr>
              <a:t>Обновленный интернет-сайт Российского кардиологического общества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652463"/>
            <a:ext cx="5173663" cy="61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TextBox 2"/>
          <p:cNvSpPr txBox="1">
            <a:spLocks noChangeArrowheads="1"/>
          </p:cNvSpPr>
          <p:nvPr/>
        </p:nvSpPr>
        <p:spPr bwMode="auto">
          <a:xfrm>
            <a:off x="323850" y="115888"/>
            <a:ext cx="81168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kumimoji="0" lang="ru-RU" altLang="en-US" b="1">
                <a:solidFill>
                  <a:srgbClr val="000090"/>
                </a:solidFill>
              </a:rPr>
              <a:t>Новая форма работы – ежемесячная рассылка РКО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836613"/>
          </a:xfrm>
        </p:spPr>
        <p:txBody>
          <a:bodyPr/>
          <a:lstStyle/>
          <a:p>
            <a:r>
              <a:rPr kumimoji="0" lang="ru-RU" altLang="en-US" sz="2400" b="1">
                <a:solidFill>
                  <a:srgbClr val="000090"/>
                </a:solidFill>
              </a:rPr>
              <a:t>Развитие «Российского кардиологического журнала»</a:t>
            </a:r>
          </a:p>
        </p:txBody>
      </p:sp>
      <p:pic>
        <p:nvPicPr>
          <p:cNvPr id="32770" name="Изображение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052513"/>
            <a:ext cx="5940425" cy="559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Изображение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115888"/>
            <a:ext cx="3128962" cy="674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765175"/>
            <a:ext cx="4608512" cy="598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TextBox 4"/>
          <p:cNvSpPr txBox="1">
            <a:spLocks noChangeArrowheads="1"/>
          </p:cNvSpPr>
          <p:nvPr/>
        </p:nvSpPr>
        <p:spPr bwMode="auto">
          <a:xfrm>
            <a:off x="1476375" y="188913"/>
            <a:ext cx="7099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kumimoji="0" lang="ru-RU" altLang="en-US" b="1">
                <a:solidFill>
                  <a:srgbClr val="000090"/>
                </a:solidFill>
              </a:rPr>
              <a:t>Новые проекты периодических изданий РКО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kumimoji="0" lang="ru-RU" altLang="en-US" sz="2400" b="1">
                <a:solidFill>
                  <a:srgbClr val="000090"/>
                </a:solidFill>
              </a:rPr>
              <a:t>На платформе междисциплинарного взаимодействия Российское кардиологическое общество осуществляет: </a:t>
            </a:r>
            <a:endParaRPr kumimoji="0" lang="ru-RU" altLang="en-US" b="1">
              <a:solidFill>
                <a:srgbClr val="000090"/>
              </a:solidFill>
            </a:endParaRPr>
          </a:p>
        </p:txBody>
      </p:sp>
      <p:grpSp>
        <p:nvGrpSpPr>
          <p:cNvPr id="36866" name="Group 7"/>
          <p:cNvGrpSpPr>
            <a:grpSpLocks noChangeAspect="1"/>
          </p:cNvGrpSpPr>
          <p:nvPr/>
        </p:nvGrpSpPr>
        <p:grpSpPr bwMode="auto">
          <a:xfrm>
            <a:off x="468313" y="1773238"/>
            <a:ext cx="8208962" cy="4464050"/>
            <a:chOff x="272" y="999"/>
            <a:chExt cx="2880" cy="720"/>
          </a:xfrm>
        </p:grpSpPr>
        <p:sp>
          <p:nvSpPr>
            <p:cNvPr id="36870" name="AutoShape 6"/>
            <p:cNvSpPr>
              <a:spLocks noChangeAspect="1" noChangeArrowheads="1" noTextEdit="1"/>
            </p:cNvSpPr>
            <p:nvPr/>
          </p:nvSpPr>
          <p:spPr bwMode="auto">
            <a:xfrm>
              <a:off x="272" y="999"/>
              <a:ext cx="28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36871" name="_s229390"/>
            <p:cNvCxnSpPr>
              <a:cxnSpLocks noChangeShapeType="1"/>
              <a:stCxn id="36876" idx="0"/>
              <a:endCxn id="36874" idx="2"/>
            </p:cNvCxnSpPr>
            <p:nvPr/>
          </p:nvCxnSpPr>
          <p:spPr bwMode="auto">
            <a:xfrm rot="5400000" flipH="1">
              <a:off x="2144" y="855"/>
              <a:ext cx="144" cy="1008"/>
            </a:xfrm>
            <a:prstGeom prst="bentConnector3">
              <a:avLst>
                <a:gd name="adj1" fmla="val 1281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72" name="_s229389"/>
            <p:cNvCxnSpPr>
              <a:cxnSpLocks noChangeShapeType="1"/>
              <a:endCxn id="36874" idx="2"/>
            </p:cNvCxnSpPr>
            <p:nvPr/>
          </p:nvCxnSpPr>
          <p:spPr bwMode="auto">
            <a:xfrm rot="-5400000">
              <a:off x="1641" y="1358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73" name="_s229388"/>
            <p:cNvCxnSpPr>
              <a:cxnSpLocks noChangeShapeType="1"/>
              <a:stCxn id="36875" idx="0"/>
              <a:endCxn id="36874" idx="2"/>
            </p:cNvCxnSpPr>
            <p:nvPr/>
          </p:nvCxnSpPr>
          <p:spPr bwMode="auto">
            <a:xfrm rot="-5400000">
              <a:off x="1136" y="855"/>
              <a:ext cx="144" cy="1008"/>
            </a:xfrm>
            <a:prstGeom prst="bentConnector3">
              <a:avLst>
                <a:gd name="adj1" fmla="val 1281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874" name="_s229384"/>
            <p:cNvSpPr>
              <a:spLocks noChangeArrowheads="1"/>
            </p:cNvSpPr>
            <p:nvPr/>
          </p:nvSpPr>
          <p:spPr bwMode="auto">
            <a:xfrm>
              <a:off x="1280" y="9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D5E0D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/>
              <a:r>
                <a:rPr kumimoji="0" lang="ru-RU" altLang="en-US" sz="1400" b="1">
                  <a:solidFill>
                    <a:srgbClr val="000090"/>
                  </a:solidFill>
                </a:rPr>
                <a:t>Активное содействие </a:t>
              </a:r>
            </a:p>
            <a:p>
              <a:pPr algn="ctr"/>
              <a:r>
                <a:rPr kumimoji="0" lang="ru-RU" altLang="en-US" sz="1400" b="1">
                  <a:solidFill>
                    <a:srgbClr val="000090"/>
                  </a:solidFill>
                </a:rPr>
                <a:t>усилиям государства </a:t>
              </a:r>
            </a:p>
            <a:p>
              <a:pPr algn="ctr"/>
              <a:r>
                <a:rPr kumimoji="0" lang="ru-RU" altLang="en-US" sz="1400" b="1">
                  <a:solidFill>
                    <a:srgbClr val="000090"/>
                  </a:solidFill>
                </a:rPr>
                <a:t>в борьбе с заболеваниями </a:t>
              </a:r>
            </a:p>
            <a:p>
              <a:pPr algn="ctr"/>
              <a:r>
                <a:rPr kumimoji="0" lang="ru-RU" altLang="en-US" sz="1400" b="1">
                  <a:solidFill>
                    <a:srgbClr val="000090"/>
                  </a:solidFill>
                </a:rPr>
                <a:t>сердечно-сосудистой</a:t>
              </a:r>
            </a:p>
            <a:p>
              <a:pPr algn="ctr"/>
              <a:r>
                <a:rPr kumimoji="0" lang="ru-RU" altLang="en-US" sz="1400" b="1">
                  <a:solidFill>
                    <a:srgbClr val="000090"/>
                  </a:solidFill>
                </a:rPr>
                <a:t> системы</a:t>
              </a:r>
              <a:r>
                <a:rPr kumimoji="0" lang="ru-RU" altLang="en-US" sz="2100">
                  <a:solidFill>
                    <a:srgbClr val="000090"/>
                  </a:solidFill>
                </a:rPr>
                <a:t> </a:t>
              </a:r>
            </a:p>
          </p:txBody>
        </p:sp>
        <p:sp>
          <p:nvSpPr>
            <p:cNvPr id="36875" name="_s229385"/>
            <p:cNvSpPr>
              <a:spLocks noChangeArrowheads="1"/>
            </p:cNvSpPr>
            <p:nvPr/>
          </p:nvSpPr>
          <p:spPr bwMode="auto">
            <a:xfrm>
              <a:off x="272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D5E0D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/>
              <a:r>
                <a:rPr kumimoji="0" lang="ru-RU" altLang="en-US" sz="1400" b="1">
                  <a:solidFill>
                    <a:srgbClr val="000090"/>
                  </a:solidFill>
                </a:rPr>
                <a:t>Формирование </a:t>
              </a:r>
            </a:p>
            <a:p>
              <a:pPr algn="ctr"/>
              <a:r>
                <a:rPr kumimoji="0" lang="ru-RU" altLang="en-US" sz="1400" b="1">
                  <a:solidFill>
                    <a:srgbClr val="000090"/>
                  </a:solidFill>
                </a:rPr>
                <a:t>и внедрение программ </a:t>
              </a:r>
            </a:p>
            <a:p>
              <a:pPr algn="ctr"/>
              <a:r>
                <a:rPr kumimoji="0" lang="ru-RU" altLang="en-US" sz="1400" b="1">
                  <a:solidFill>
                    <a:srgbClr val="000090"/>
                  </a:solidFill>
                </a:rPr>
                <a:t>последипломной </a:t>
              </a:r>
            </a:p>
            <a:p>
              <a:pPr algn="ctr"/>
              <a:r>
                <a:rPr kumimoji="0" lang="ru-RU" altLang="en-US" sz="1400" b="1">
                  <a:solidFill>
                    <a:srgbClr val="000090"/>
                  </a:solidFill>
                </a:rPr>
                <a:t>подготовки врачей </a:t>
              </a:r>
            </a:p>
            <a:p>
              <a:pPr algn="ctr"/>
              <a:r>
                <a:rPr kumimoji="0" lang="ru-RU" altLang="en-US" sz="1400" b="1">
                  <a:solidFill>
                    <a:srgbClr val="000090"/>
                  </a:solidFill>
                </a:rPr>
                <a:t>и медицинских сестер </a:t>
              </a:r>
            </a:p>
          </p:txBody>
        </p:sp>
        <p:sp>
          <p:nvSpPr>
            <p:cNvPr id="36876" name="_s229387"/>
            <p:cNvSpPr>
              <a:spLocks noChangeArrowheads="1"/>
            </p:cNvSpPr>
            <p:nvPr/>
          </p:nvSpPr>
          <p:spPr bwMode="auto">
            <a:xfrm>
              <a:off x="2288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D5E0D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/>
              <a:r>
                <a:rPr kumimoji="0" lang="ru-RU" altLang="en-US" sz="1600" b="1">
                  <a:solidFill>
                    <a:srgbClr val="000090"/>
                  </a:solidFill>
                </a:rPr>
                <a:t> </a:t>
              </a:r>
            </a:p>
          </p:txBody>
        </p:sp>
      </p:grpSp>
      <p:sp>
        <p:nvSpPr>
          <p:cNvPr id="36867" name="TextBox 1"/>
          <p:cNvSpPr txBox="1">
            <a:spLocks noChangeArrowheads="1"/>
          </p:cNvSpPr>
          <p:nvPr/>
        </p:nvSpPr>
        <p:spPr bwMode="auto">
          <a:xfrm>
            <a:off x="2700338" y="3716338"/>
            <a:ext cx="3563937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kumimoji="0" lang="ru-RU" altLang="en-US" sz="1800" b="1" dirty="0">
                <a:solidFill>
                  <a:srgbClr val="FF0000"/>
                </a:solidFill>
              </a:rPr>
              <a:t>Стратегические проекты РКО</a:t>
            </a:r>
            <a:endParaRPr kumimoji="0" lang="ru-RU" altLang="en-US" sz="1800" dirty="0">
              <a:solidFill>
                <a:srgbClr val="FF0000"/>
              </a:solidFill>
            </a:endParaRPr>
          </a:p>
        </p:txBody>
      </p:sp>
      <p:sp>
        <p:nvSpPr>
          <p:cNvPr id="36868" name="_s229386"/>
          <p:cNvSpPr>
            <a:spLocks noChangeArrowheads="1"/>
          </p:cNvSpPr>
          <p:nvPr/>
        </p:nvSpPr>
        <p:spPr bwMode="auto">
          <a:xfrm>
            <a:off x="3340100" y="4451350"/>
            <a:ext cx="2463800" cy="1785938"/>
          </a:xfrm>
          <a:prstGeom prst="roundRect">
            <a:avLst>
              <a:gd name="adj" fmla="val 16667"/>
            </a:avLst>
          </a:prstGeom>
          <a:solidFill>
            <a:srgbClr val="D5E0D6"/>
          </a:solidFill>
          <a:ln w="9525">
            <a:solidFill>
              <a:schemeClr val="tx1"/>
            </a:solidFill>
            <a:round/>
            <a:headEnd/>
            <a:tailEnd/>
          </a:ln>
          <a:effectLst>
            <a:prstShdw prst="shdw17" dist="17961" dir="13500000">
              <a:srgbClr val="808680">
                <a:alpha val="74997"/>
              </a:srgbClr>
            </a:prstShdw>
          </a:effectLst>
        </p:spPr>
        <p:txBody>
          <a:bodyPr wrap="none" lIns="0" tIns="0" rIns="0" bIns="0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sz="1400" b="1">
                <a:solidFill>
                  <a:srgbClr val="000090"/>
                </a:solidFill>
              </a:rPr>
              <a:t>Создание рекомендаций, </a:t>
            </a:r>
          </a:p>
          <a:p>
            <a:pPr algn="ctr"/>
            <a:r>
              <a:rPr kumimoji="0" lang="ru-RU" altLang="en-US" sz="1400" b="1">
                <a:solidFill>
                  <a:srgbClr val="000090"/>
                </a:solidFill>
              </a:rPr>
              <a:t>внедрение </a:t>
            </a:r>
          </a:p>
          <a:p>
            <a:pPr algn="ctr"/>
            <a:r>
              <a:rPr kumimoji="0" lang="ru-RU" altLang="en-US" sz="1400" b="1">
                <a:solidFill>
                  <a:srgbClr val="000090"/>
                </a:solidFill>
              </a:rPr>
              <a:t>в клиническую практику </a:t>
            </a:r>
          </a:p>
          <a:p>
            <a:pPr algn="ctr"/>
            <a:r>
              <a:rPr kumimoji="0" lang="ru-RU" altLang="en-US" sz="1400" b="1">
                <a:solidFill>
                  <a:srgbClr val="000090"/>
                </a:solidFill>
              </a:rPr>
              <a:t>новых методов </a:t>
            </a:r>
          </a:p>
          <a:p>
            <a:pPr algn="ctr"/>
            <a:r>
              <a:rPr kumimoji="0" lang="ru-RU" altLang="en-US" sz="1400" b="1">
                <a:solidFill>
                  <a:srgbClr val="000090"/>
                </a:solidFill>
              </a:rPr>
              <a:t>диагностики и лечения </a:t>
            </a:r>
          </a:p>
        </p:txBody>
      </p:sp>
      <p:sp>
        <p:nvSpPr>
          <p:cNvPr id="36869" name="Прямоугольник 6"/>
          <p:cNvSpPr>
            <a:spLocks noChangeArrowheads="1"/>
          </p:cNvSpPr>
          <p:nvPr/>
        </p:nvSpPr>
        <p:spPr bwMode="auto">
          <a:xfrm>
            <a:off x="6156325" y="4581525"/>
            <a:ext cx="25923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sz="1400" b="1">
                <a:solidFill>
                  <a:srgbClr val="000090"/>
                </a:solidFill>
              </a:rPr>
              <a:t>Проведение </a:t>
            </a:r>
          </a:p>
          <a:p>
            <a:pPr algn="ctr"/>
            <a:r>
              <a:rPr kumimoji="0" lang="ru-RU" altLang="en-US" sz="1400" b="1">
                <a:solidFill>
                  <a:srgbClr val="000090"/>
                </a:solidFill>
              </a:rPr>
              <a:t>социально-</a:t>
            </a:r>
          </a:p>
          <a:p>
            <a:pPr algn="ctr"/>
            <a:r>
              <a:rPr kumimoji="0" lang="ru-RU" altLang="en-US" sz="1400" b="1">
                <a:solidFill>
                  <a:srgbClr val="000090"/>
                </a:solidFill>
              </a:rPr>
              <a:t>ориентированных </a:t>
            </a:r>
          </a:p>
          <a:p>
            <a:pPr algn="ctr"/>
            <a:r>
              <a:rPr kumimoji="0" lang="ru-RU" altLang="en-US" sz="1400" b="1">
                <a:solidFill>
                  <a:srgbClr val="000090"/>
                </a:solidFill>
              </a:rPr>
              <a:t>и профилактических акций</a:t>
            </a:r>
            <a:endParaRPr kumimoji="0" lang="ru-RU" altLang="en-US" sz="1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1"/>
          <p:cNvSpPr>
            <a:spLocks noChangeArrowheads="1"/>
          </p:cNvSpPr>
          <p:nvPr/>
        </p:nvSpPr>
        <p:spPr bwMode="auto">
          <a:xfrm>
            <a:off x="395288" y="1700213"/>
            <a:ext cx="8318500" cy="31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sz="2800" b="1">
                <a:solidFill>
                  <a:srgbClr val="000090"/>
                </a:solidFill>
              </a:rPr>
              <a:t>Приоритетным направлением работы РКО является исполнение </a:t>
            </a:r>
            <a:r>
              <a:rPr kumimoji="0" lang="en-US" altLang="en-US" sz="2800" b="1">
                <a:solidFill>
                  <a:srgbClr val="000090"/>
                </a:solidFill>
              </a:rPr>
              <a:t>Перечн</a:t>
            </a:r>
            <a:r>
              <a:rPr kumimoji="0" lang="ru-RU" altLang="en-US" sz="2800" b="1">
                <a:solidFill>
                  <a:srgbClr val="000090"/>
                </a:solidFill>
              </a:rPr>
              <a:t>я</a:t>
            </a:r>
            <a:r>
              <a:rPr kumimoji="0" lang="en-US" altLang="en-US" sz="2800" b="1">
                <a:solidFill>
                  <a:srgbClr val="000090"/>
                </a:solidFill>
              </a:rPr>
              <a:t> поручений по реализации Послания Президента </a:t>
            </a:r>
            <a:r>
              <a:rPr kumimoji="0" lang="ru-RU" altLang="en-US" sz="2800" b="1">
                <a:solidFill>
                  <a:srgbClr val="000090"/>
                </a:solidFill>
              </a:rPr>
              <a:t> РФ В.В.Путина </a:t>
            </a:r>
            <a:r>
              <a:rPr kumimoji="0" lang="en-US" altLang="en-US" sz="2800" b="1">
                <a:solidFill>
                  <a:srgbClr val="000090"/>
                </a:solidFill>
              </a:rPr>
              <a:t>Федеральному Собранию</a:t>
            </a:r>
            <a:r>
              <a:rPr kumimoji="0" lang="ru-RU" altLang="en-US" sz="2800" b="1">
                <a:solidFill>
                  <a:srgbClr val="000090"/>
                </a:solidFill>
              </a:rPr>
              <a:t> в части, касающейся проведения </a:t>
            </a:r>
          </a:p>
          <a:p>
            <a:pPr algn="ctr"/>
            <a:r>
              <a:rPr kumimoji="0" lang="ru-RU" altLang="en-US" sz="2800" b="1">
                <a:solidFill>
                  <a:srgbClr val="000090"/>
                </a:solidFill>
              </a:rPr>
              <a:t>Года борьбы с сердечно-сосудистыми заболеваниями.</a:t>
            </a:r>
            <a:r>
              <a:rPr kumimoji="0" lang="ru-RU" altLang="en-US" sz="2800" b="1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_s229387"/>
          <p:cNvSpPr>
            <a:spLocks noChangeArrowheads="1"/>
          </p:cNvSpPr>
          <p:nvPr/>
        </p:nvSpPr>
        <p:spPr bwMode="auto">
          <a:xfrm>
            <a:off x="899592" y="1484784"/>
            <a:ext cx="6984776" cy="3773017"/>
          </a:xfrm>
          <a:prstGeom prst="roundRect">
            <a:avLst>
              <a:gd name="adj" fmla="val 16667"/>
            </a:avLst>
          </a:prstGeom>
          <a:solidFill>
            <a:srgbClr val="D5E0D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sz="3200" b="1" dirty="0" smtClean="0">
                <a:solidFill>
                  <a:srgbClr val="000090"/>
                </a:solidFill>
              </a:rPr>
              <a:t>Развитие </a:t>
            </a:r>
            <a:r>
              <a:rPr kumimoji="0" lang="ru-RU" altLang="en-US" sz="3200" b="1" smtClean="0">
                <a:solidFill>
                  <a:srgbClr val="000090"/>
                </a:solidFill>
              </a:rPr>
              <a:t>системы непрерывного</a:t>
            </a:r>
          </a:p>
          <a:p>
            <a:pPr algn="ctr"/>
            <a:r>
              <a:rPr kumimoji="0" lang="ru-RU" altLang="en-US" sz="3200" b="1" dirty="0" smtClean="0">
                <a:solidFill>
                  <a:srgbClr val="000090"/>
                </a:solidFill>
              </a:rPr>
              <a:t> медицинского образования </a:t>
            </a:r>
            <a:endParaRPr kumimoji="0" lang="ru-RU" altLang="en-US" sz="32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978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Прямоугольник 1"/>
          <p:cNvSpPr>
            <a:spLocks noChangeArrowheads="1"/>
          </p:cNvSpPr>
          <p:nvPr/>
        </p:nvSpPr>
        <p:spPr bwMode="auto">
          <a:xfrm>
            <a:off x="179388" y="404813"/>
            <a:ext cx="8640762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800100" indent="-3429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b="1" dirty="0" smtClean="0">
                <a:solidFill>
                  <a:srgbClr val="000090"/>
                </a:solidFill>
              </a:rPr>
              <a:t>Образовательные  проекты РКО по </a:t>
            </a:r>
            <a:r>
              <a:rPr kumimoji="0" lang="ru-RU" altLang="en-US" b="1" dirty="0">
                <a:solidFill>
                  <a:srgbClr val="000090"/>
                </a:solidFill>
              </a:rPr>
              <a:t>НМО</a:t>
            </a:r>
          </a:p>
          <a:p>
            <a:pPr algn="ctr"/>
            <a:r>
              <a:rPr kumimoji="0" lang="ru-RU" altLang="en-US" b="1" dirty="0" smtClean="0">
                <a:solidFill>
                  <a:srgbClr val="000090"/>
                </a:solidFill>
              </a:rPr>
              <a:t>Инициированы Минздравом </a:t>
            </a:r>
            <a:r>
              <a:rPr kumimoji="0" lang="ru-RU" altLang="en-US" b="1" dirty="0">
                <a:solidFill>
                  <a:srgbClr val="000090"/>
                </a:solidFill>
              </a:rPr>
              <a:t>и </a:t>
            </a:r>
            <a:r>
              <a:rPr kumimoji="0" lang="ru-RU" altLang="en-US" b="1" dirty="0" smtClean="0">
                <a:solidFill>
                  <a:srgbClr val="000090"/>
                </a:solidFill>
              </a:rPr>
              <a:t>Национальной медицинской палатой </a:t>
            </a:r>
            <a:r>
              <a:rPr kumimoji="0" lang="ru-RU" altLang="en-US" b="1" dirty="0">
                <a:solidFill>
                  <a:srgbClr val="000090"/>
                </a:solidFill>
              </a:rPr>
              <a:t>:</a:t>
            </a:r>
            <a:endParaRPr kumimoji="0" lang="en-US" altLang="en-US" b="1" dirty="0">
              <a:solidFill>
                <a:srgbClr val="000090"/>
              </a:solidFill>
            </a:endParaRPr>
          </a:p>
          <a:p>
            <a:endParaRPr kumimoji="0" lang="ru-RU" altLang="en-US" sz="2800" b="1" dirty="0"/>
          </a:p>
          <a:p>
            <a:pPr lvl="1" algn="just">
              <a:buFont typeface="Arial" charset="0"/>
              <a:buChar char="•"/>
            </a:pPr>
            <a:r>
              <a:rPr kumimoji="0" lang="ru-RU" altLang="en-US" sz="2000" dirty="0"/>
              <a:t>поддержать и усилить практическую подготовку врачей в рамках постдипломного образования и повышения их квалификации;</a:t>
            </a:r>
          </a:p>
          <a:p>
            <a:pPr lvl="1" algn="just">
              <a:buFont typeface="Arial" charset="0"/>
              <a:buNone/>
            </a:pPr>
            <a:endParaRPr kumimoji="0" lang="ru-RU" altLang="en-US" sz="2000" dirty="0"/>
          </a:p>
          <a:p>
            <a:pPr lvl="1" algn="just">
              <a:buFont typeface="Arial" charset="0"/>
              <a:buChar char="•"/>
            </a:pPr>
            <a:r>
              <a:rPr kumimoji="0" lang="ru-RU" altLang="en-US" sz="2000" dirty="0"/>
              <a:t>систематизировать инициативы, осуществляемые  в области постдипломного образования врачей в области кардиологии на территории РФ</a:t>
            </a:r>
            <a:r>
              <a:rPr kumimoji="0" lang="en-US" altLang="en-US" sz="2000" dirty="0"/>
              <a:t>;</a:t>
            </a:r>
            <a:endParaRPr kumimoji="0" lang="ru-RU" altLang="en-US" sz="2000" dirty="0"/>
          </a:p>
          <a:p>
            <a:pPr lvl="1" algn="just">
              <a:buFont typeface="Arial" charset="0"/>
              <a:buChar char="•"/>
            </a:pPr>
            <a:endParaRPr kumimoji="0" lang="ru-RU" altLang="en-US" sz="2000" dirty="0"/>
          </a:p>
          <a:p>
            <a:pPr lvl="1" algn="just">
              <a:buFont typeface="Arial" charset="0"/>
              <a:buChar char="•"/>
            </a:pPr>
            <a:r>
              <a:rPr kumimoji="0" lang="ru-RU" altLang="en-US" sz="2000" dirty="0"/>
              <a:t>закрепить роль РКО как лидера  в области объединения усилий в сфере постдипломного дополнительного образования врачей.</a:t>
            </a:r>
          </a:p>
        </p:txBody>
      </p:sp>
      <p:sp>
        <p:nvSpPr>
          <p:cNvPr id="40962" name="Rectangle 5"/>
          <p:cNvSpPr>
            <a:spLocks noChangeArrowheads="1"/>
          </p:cNvSpPr>
          <p:nvPr/>
        </p:nvSpPr>
        <p:spPr bwMode="auto">
          <a:xfrm>
            <a:off x="107950" y="5516563"/>
            <a:ext cx="914400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160" tIns="46080" rIns="92160" bIns="46080" anchor="ctr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ja-JP" sz="2800" b="1">
                <a:solidFill>
                  <a:srgbClr val="000066"/>
                </a:solidFill>
              </a:rPr>
              <a:t>Повышение роли медицинских общественных профессиональных организаций РФ в развитии последипломного образования</a:t>
            </a:r>
            <a:endParaRPr kumimoji="0" lang="ru-RU" altLang="en-US" sz="2800" b="1">
              <a:solidFill>
                <a:srgbClr val="000066"/>
              </a:solidFill>
            </a:endParaRPr>
          </a:p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endParaRPr kumimoji="0" lang="ru-RU" altLang="en-US" sz="2800" b="1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8888" y="333375"/>
            <a:ext cx="6972300" cy="1143000"/>
          </a:xfrm>
        </p:spPr>
        <p:txBody>
          <a:bodyPr>
            <a:normAutofit/>
          </a:bodyPr>
          <a:lstStyle/>
          <a:p>
            <a:r>
              <a:rPr lang="ru-RU" altLang="en-US" sz="2400" b="1">
                <a:solidFill>
                  <a:srgbClr val="000090"/>
                </a:solidFill>
              </a:rPr>
              <a:t>Аккредитация образовательных мероприятий для целей НМО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2000250"/>
            <a:ext cx="1571625" cy="33813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sz="1600">
                <a:solidFill>
                  <a:srgbClr val="000000"/>
                </a:solidFill>
              </a:rPr>
              <a:t>РКО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43213" y="1989138"/>
            <a:ext cx="2643187" cy="584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sz="1600">
                <a:solidFill>
                  <a:srgbClr val="000000"/>
                </a:solidFill>
              </a:rPr>
              <a:t>Координационный совет МЗ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5925" y="1989138"/>
            <a:ext cx="1571625" cy="33813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sz="1600">
                <a:solidFill>
                  <a:srgbClr val="000000"/>
                </a:solidFill>
              </a:rPr>
              <a:t>Обучающийся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0825" y="2924175"/>
            <a:ext cx="1905000" cy="107791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sz="1600">
                <a:solidFill>
                  <a:srgbClr val="000000"/>
                </a:solidFill>
              </a:rPr>
              <a:t>Образовательное мероприятие, соответствующее критериям НМО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78125" y="2997200"/>
            <a:ext cx="2786063" cy="129222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sz="1600">
                <a:solidFill>
                  <a:srgbClr val="000000"/>
                </a:solidFill>
              </a:rPr>
              <a:t>Процедура аккредитации: пакет документов, согласование, получение индивидуальных кодом</a:t>
            </a:r>
          </a:p>
          <a:p>
            <a:endParaRPr kumimoji="0" lang="ru-RU" altLang="en-US" sz="140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00763" y="2997200"/>
            <a:ext cx="2857500" cy="157003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sz="1600">
                <a:solidFill>
                  <a:srgbClr val="000000"/>
                </a:solidFill>
              </a:rPr>
              <a:t>Посещение мероприятия с механизмами контроля, анкетирование, получение свидетельства, с последующей активацией индивидуальных кодом</a:t>
            </a:r>
          </a:p>
        </p:txBody>
      </p:sp>
      <p:sp>
        <p:nvSpPr>
          <p:cNvPr id="22" name="Стрелка вниз 21"/>
          <p:cNvSpPr/>
          <p:nvPr/>
        </p:nvSpPr>
        <p:spPr>
          <a:xfrm>
            <a:off x="1247775" y="2420938"/>
            <a:ext cx="266700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3995738" y="2565400"/>
            <a:ext cx="266700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7364413" y="2420938"/>
            <a:ext cx="265112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2179638" y="3284538"/>
            <a:ext cx="531812" cy="3603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5635625" y="3357563"/>
            <a:ext cx="465138" cy="358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12742624">
            <a:off x="5457825" y="2432050"/>
            <a:ext cx="955675" cy="360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2400" b="1">
                <a:solidFill>
                  <a:srgbClr val="000090"/>
                </a:solidFill>
              </a:rPr>
              <a:t>В течение 2015 года – Года борьбы с сердечно-сосудистыми заболеваниями Российским кардиологическим обществом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4175" y="1412875"/>
            <a:ext cx="8229600" cy="4525963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altLang="en-US"/>
              <a:t>Запланировано </a:t>
            </a:r>
            <a:r>
              <a:rPr lang="ru-RU" altLang="en-US" b="1"/>
              <a:t>72</a:t>
            </a:r>
            <a:r>
              <a:rPr lang="ru-RU" altLang="en-US"/>
              <a:t> образовательных мероприятия, в разных городах России, которые аккредитуются по НМО</a:t>
            </a:r>
          </a:p>
        </p:txBody>
      </p:sp>
      <p:pic>
        <p:nvPicPr>
          <p:cNvPr id="49155" name="Picture 2" descr="C:\Documents and Settings\AKontsevaya\Рабочий стол\15042015_RCD_Moscow_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3357563"/>
            <a:ext cx="8264525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14155870"/>
              </p:ext>
            </p:extLst>
          </p:nvPr>
        </p:nvGraphicFramePr>
        <p:xfrm>
          <a:off x="395537" y="1628800"/>
          <a:ext cx="8352928" cy="478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202" name="TextBox 3"/>
          <p:cNvSpPr txBox="1">
            <a:spLocks noChangeArrowheads="1"/>
          </p:cNvSpPr>
          <p:nvPr/>
        </p:nvSpPr>
        <p:spPr bwMode="auto">
          <a:xfrm>
            <a:off x="250825" y="333375"/>
            <a:ext cx="86407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b="1">
                <a:solidFill>
                  <a:srgbClr val="000090"/>
                </a:solidFill>
              </a:rPr>
              <a:t>Модули дистанционного обучения, разрабатываемые экспертами РКО: в работе 118 модулей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8" t="8519" r="732" b="9698"/>
          <a:stretch>
            <a:fillRect/>
          </a:stretch>
        </p:blipFill>
        <p:spPr bwMode="auto">
          <a:xfrm>
            <a:off x="900113" y="1773238"/>
            <a:ext cx="7488237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950" y="188913"/>
            <a:ext cx="8759825" cy="1512887"/>
          </a:xfrm>
        </p:spPr>
        <p:txBody>
          <a:bodyPr>
            <a:noAutofit/>
          </a:bodyPr>
          <a:lstStyle/>
          <a:p>
            <a:r>
              <a:rPr lang="ru-RU" altLang="en-US" sz="2400" b="1">
                <a:solidFill>
                  <a:srgbClr val="000090"/>
                </a:solidFill>
              </a:rPr>
              <a:t>Начато размещение готовых модулей, разработанных экспертами РКО  на сайте «Консультант врача. Электронная медицинская библиотека» в разделе "Учебные модули»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1143000"/>
          </a:xfrm>
        </p:spPr>
        <p:txBody>
          <a:bodyPr>
            <a:noAutofit/>
          </a:bodyPr>
          <a:lstStyle/>
          <a:p>
            <a:r>
              <a:rPr lang="ru-RU" altLang="en-US" sz="2400" b="1">
                <a:solidFill>
                  <a:srgbClr val="000090"/>
                </a:solidFill>
              </a:rPr>
              <a:t>Цикл передач «Эпидемиология и профилактика сердечно-сосудистых заболеваний:  очевидное </a:t>
            </a:r>
            <a:br>
              <a:rPr lang="ru-RU" altLang="en-US" sz="2400" b="1">
                <a:solidFill>
                  <a:srgbClr val="000090"/>
                </a:solidFill>
              </a:rPr>
            </a:br>
            <a:r>
              <a:rPr lang="ru-RU" altLang="en-US" sz="2400" b="1">
                <a:solidFill>
                  <a:srgbClr val="000090"/>
                </a:solidFill>
              </a:rPr>
              <a:t>и невероятное»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57338"/>
            <a:ext cx="5568950" cy="5300662"/>
          </a:xfrm>
          <a:ln>
            <a:miter lim="800000"/>
            <a:headEnd/>
            <a:tailEnd/>
          </a:ln>
        </p:spPr>
      </p:pic>
      <p:sp>
        <p:nvSpPr>
          <p:cNvPr id="54275" name="TextBox 2"/>
          <p:cNvSpPr txBox="1">
            <a:spLocks noChangeArrowheads="1"/>
          </p:cNvSpPr>
          <p:nvPr/>
        </p:nvSpPr>
        <p:spPr bwMode="auto">
          <a:xfrm>
            <a:off x="5724525" y="1341438"/>
            <a:ext cx="3255963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kumimoji="0" lang="ru-RU" altLang="en-US" sz="1600" b="1">
                <a:solidFill>
                  <a:srgbClr val="000090"/>
                </a:solidFill>
              </a:rPr>
              <a:t> </a:t>
            </a:r>
          </a:p>
          <a:p>
            <a:r>
              <a:rPr kumimoji="0" lang="ru-RU" altLang="en-US" sz="1600" b="1">
                <a:solidFill>
                  <a:srgbClr val="000090"/>
                </a:solidFill>
                <a:hlinkClick r:id="rId3"/>
              </a:rPr>
              <a:t>"Алкоголь и болезни системы кровообращения. Пить или не пить, вот в чем вопрос!"</a:t>
            </a:r>
            <a:endParaRPr kumimoji="0" lang="ru-RU" altLang="en-US" sz="1600" b="1">
              <a:solidFill>
                <a:srgbClr val="000090"/>
              </a:solidFill>
            </a:endParaRPr>
          </a:p>
          <a:p>
            <a:r>
              <a:rPr kumimoji="0" lang="ru-RU" altLang="en-US" sz="1600" b="1">
                <a:solidFill>
                  <a:srgbClr val="000090"/>
                </a:solidFill>
              </a:rPr>
              <a:t> </a:t>
            </a:r>
          </a:p>
          <a:p>
            <a:r>
              <a:rPr kumimoji="0" lang="ru-RU" altLang="en-US" sz="1600" b="1" i="1">
                <a:solidFill>
                  <a:srgbClr val="000090"/>
                </a:solidFill>
                <a:hlinkClick r:id="rId4"/>
              </a:rPr>
              <a:t> </a:t>
            </a:r>
            <a:r>
              <a:rPr kumimoji="0" lang="ru-RU" altLang="en-US" sz="1600" b="1">
                <a:solidFill>
                  <a:srgbClr val="000090"/>
                </a:solidFill>
                <a:hlinkClick r:id="rId4"/>
              </a:rPr>
              <a:t>"Курение как фактор риска сердечно – сосудистых заболеваний"</a:t>
            </a:r>
            <a:endParaRPr kumimoji="0" lang="ru-RU" altLang="en-US" sz="1600" b="1">
              <a:solidFill>
                <a:srgbClr val="000090"/>
              </a:solidFill>
            </a:endParaRPr>
          </a:p>
          <a:p>
            <a:endParaRPr kumimoji="0" lang="ru-RU" altLang="en-US" sz="1600" b="1">
              <a:solidFill>
                <a:srgbClr val="000090"/>
              </a:solidFill>
            </a:endParaRPr>
          </a:p>
          <a:p>
            <a:r>
              <a:rPr kumimoji="0" lang="ru-RU" altLang="en-US" sz="1600" b="1">
                <a:solidFill>
                  <a:srgbClr val="000090"/>
                </a:solidFill>
              </a:rPr>
              <a:t>"</a:t>
            </a:r>
            <a:r>
              <a:rPr kumimoji="0" lang="ru-RU" altLang="en-US" sz="1600" b="1">
                <a:solidFill>
                  <a:srgbClr val="000090"/>
                </a:solidFill>
                <a:hlinkClick r:id="rId5"/>
              </a:rPr>
              <a:t>Здоровое питание: скучно и сложно или легко и вкусно?!"</a:t>
            </a:r>
            <a:endParaRPr kumimoji="0" lang="ru-RU" altLang="en-US" sz="1600" b="1">
              <a:solidFill>
                <a:srgbClr val="000090"/>
              </a:solidFill>
            </a:endParaRPr>
          </a:p>
          <a:p>
            <a:r>
              <a:rPr kumimoji="0" lang="ru-RU" altLang="en-US" sz="1600" b="1">
                <a:solidFill>
                  <a:srgbClr val="000090"/>
                </a:solidFill>
              </a:rPr>
              <a:t> </a:t>
            </a:r>
          </a:p>
          <a:p>
            <a:r>
              <a:rPr kumimoji="0" lang="ru-RU" altLang="en-US" sz="1600" b="1">
                <a:solidFill>
                  <a:srgbClr val="000090"/>
                </a:solidFill>
                <a:hlinkClick r:id="rId6"/>
              </a:rPr>
              <a:t>"Тайны и парадоксы ожирения"</a:t>
            </a:r>
            <a:endParaRPr kumimoji="0" lang="ru-RU" altLang="en-US" sz="1600" b="1">
              <a:solidFill>
                <a:srgbClr val="000090"/>
              </a:solidFill>
            </a:endParaRPr>
          </a:p>
          <a:p>
            <a:r>
              <a:rPr kumimoji="0" lang="ru-RU" altLang="en-US" sz="1600" b="1">
                <a:solidFill>
                  <a:srgbClr val="000090"/>
                </a:solidFill>
              </a:rPr>
              <a:t> </a:t>
            </a:r>
          </a:p>
          <a:p>
            <a:r>
              <a:rPr kumimoji="0" lang="ru-RU" altLang="en-US" sz="1600" b="1">
                <a:solidFill>
                  <a:srgbClr val="000090"/>
                </a:solidFill>
                <a:hlinkClick r:id="rId7"/>
              </a:rPr>
              <a:t>"Эпидемиология и профилактика факторов риска сердечно-сосудистых заболеваний: новые знания, новые проблемы"</a:t>
            </a:r>
            <a:endParaRPr kumimoji="0" lang="ru-RU" altLang="en-US" sz="1600" b="1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8130" name="Picture 2" descr="C:\Documents and Settings\AKontsevaya\Рабочий стол\Свидетельство НМО_А4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700"/>
            <a:ext cx="9072563" cy="592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7" name="Group 2"/>
          <p:cNvGrpSpPr>
            <a:grpSpLocks/>
          </p:cNvGrpSpPr>
          <p:nvPr/>
        </p:nvGrpSpPr>
        <p:grpSpPr bwMode="auto">
          <a:xfrm>
            <a:off x="401638" y="1079500"/>
            <a:ext cx="8739187" cy="1222375"/>
            <a:chOff x="253" y="680"/>
            <a:chExt cx="5505" cy="770"/>
          </a:xfrm>
        </p:grpSpPr>
        <p:pic>
          <p:nvPicPr>
            <p:cNvPr id="13312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" y="680"/>
              <a:ext cx="5505" cy="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33124" name="Text Box 4"/>
            <p:cNvSpPr txBox="1">
              <a:spLocks noChangeArrowheads="1"/>
            </p:cNvSpPr>
            <p:nvPr/>
          </p:nvSpPr>
          <p:spPr bwMode="auto">
            <a:xfrm>
              <a:off x="370" y="755"/>
              <a:ext cx="5133" cy="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>
                <a:buSzPct val="100000"/>
              </a:pPr>
              <a:r>
                <a:rPr kumimoji="0" lang="ru-RU" altLang="en-US" sz="1800">
                  <a:solidFill>
                    <a:srgbClr val="000000"/>
                  </a:solidFill>
                </a:rPr>
                <a:t>Тренинг врачей на базе обучающих симуляционных центров</a:t>
              </a:r>
            </a:p>
          </p:txBody>
        </p:sp>
      </p:grpSp>
      <p:grpSp>
        <p:nvGrpSpPr>
          <p:cNvPr id="55298" name="Group 5"/>
          <p:cNvGrpSpPr>
            <a:grpSpLocks/>
          </p:cNvGrpSpPr>
          <p:nvPr/>
        </p:nvGrpSpPr>
        <p:grpSpPr bwMode="auto">
          <a:xfrm>
            <a:off x="260350" y="3716338"/>
            <a:ext cx="8883650" cy="1216025"/>
            <a:chOff x="158" y="2205"/>
            <a:chExt cx="5596" cy="766"/>
          </a:xfrm>
        </p:grpSpPr>
        <p:pic>
          <p:nvPicPr>
            <p:cNvPr id="133126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2205"/>
              <a:ext cx="5596" cy="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33127" name="Text Box 7"/>
            <p:cNvSpPr txBox="1">
              <a:spLocks noChangeArrowheads="1"/>
            </p:cNvSpPr>
            <p:nvPr/>
          </p:nvSpPr>
          <p:spPr bwMode="auto">
            <a:xfrm>
              <a:off x="276" y="2279"/>
              <a:ext cx="5220" cy="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>
                <a:buSzPct val="100000"/>
              </a:pPr>
              <a:r>
                <a:rPr kumimoji="0" lang="ru-RU" altLang="en-US" sz="1800">
                  <a:solidFill>
                    <a:srgbClr val="000000"/>
                  </a:solidFill>
                </a:rPr>
                <a:t>Внедрение дополнительных лекций и занятий, необходимых врачам: управление качеством в здравоохранении, страховой медицины, экономики здравоохранения и др., выполнение всеми ординаторами минидиссертации  (дипломной работы)</a:t>
              </a:r>
            </a:p>
          </p:txBody>
        </p:sp>
      </p:grpSp>
      <p:grpSp>
        <p:nvGrpSpPr>
          <p:cNvPr id="55299" name="Group 8"/>
          <p:cNvGrpSpPr>
            <a:grpSpLocks/>
          </p:cNvGrpSpPr>
          <p:nvPr/>
        </p:nvGrpSpPr>
        <p:grpSpPr bwMode="auto">
          <a:xfrm>
            <a:off x="360363" y="1979613"/>
            <a:ext cx="8780462" cy="1717675"/>
            <a:chOff x="227" y="1247"/>
            <a:chExt cx="5531" cy="1082"/>
          </a:xfrm>
        </p:grpSpPr>
        <p:pic>
          <p:nvPicPr>
            <p:cNvPr id="133129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" y="1247"/>
              <a:ext cx="5531" cy="1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33130" name="Text Box 10"/>
            <p:cNvSpPr txBox="1">
              <a:spLocks noChangeArrowheads="1"/>
            </p:cNvSpPr>
            <p:nvPr/>
          </p:nvSpPr>
          <p:spPr bwMode="auto">
            <a:xfrm>
              <a:off x="347" y="1425"/>
              <a:ext cx="5154" cy="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>
                <a:buSzPct val="100000"/>
              </a:pPr>
              <a:r>
                <a:rPr kumimoji="0" lang="ru-RU" altLang="en-US" sz="1800" b="1">
                  <a:solidFill>
                    <a:srgbClr val="000090"/>
                  </a:solidFill>
                </a:rPr>
                <a:t>Применение новых технологий обучения  -  телемедицина, видеовещание, интернет-вещание, компьютерное моделирование, интерактивные игры </a:t>
              </a:r>
            </a:p>
          </p:txBody>
        </p:sp>
      </p:grpSp>
      <p:grpSp>
        <p:nvGrpSpPr>
          <p:cNvPr id="55300" name="Group 11"/>
          <p:cNvGrpSpPr>
            <a:grpSpLocks/>
          </p:cNvGrpSpPr>
          <p:nvPr/>
        </p:nvGrpSpPr>
        <p:grpSpPr bwMode="auto">
          <a:xfrm>
            <a:off x="188913" y="5013325"/>
            <a:ext cx="8955087" cy="1069975"/>
            <a:chOff x="113" y="2886"/>
            <a:chExt cx="5641" cy="674"/>
          </a:xfrm>
        </p:grpSpPr>
        <p:pic>
          <p:nvPicPr>
            <p:cNvPr id="133132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2886"/>
              <a:ext cx="5641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33133" name="Text Box 13"/>
            <p:cNvSpPr txBox="1">
              <a:spLocks noChangeArrowheads="1"/>
            </p:cNvSpPr>
            <p:nvPr/>
          </p:nvSpPr>
          <p:spPr bwMode="auto">
            <a:xfrm>
              <a:off x="246" y="2945"/>
              <a:ext cx="5234" cy="4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>
                <a:buSzPct val="100000"/>
              </a:pPr>
              <a:r>
                <a:rPr kumimoji="0" lang="ru-RU" altLang="en-US" sz="1800">
                  <a:solidFill>
                    <a:srgbClr val="000000"/>
                  </a:solidFill>
                </a:rPr>
                <a:t>Участие обучающихся в образовательных акциях для населения, эпидемиологических исследованиях</a:t>
              </a:r>
            </a:p>
          </p:txBody>
        </p:sp>
      </p:grpSp>
      <p:sp>
        <p:nvSpPr>
          <p:cNvPr id="133137" name="Text Box 17"/>
          <p:cNvSpPr txBox="1">
            <a:spLocks noChangeArrowheads="1"/>
          </p:cNvSpPr>
          <p:nvPr/>
        </p:nvSpPr>
        <p:spPr bwMode="auto">
          <a:xfrm>
            <a:off x="2062163" y="179388"/>
            <a:ext cx="543083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buSzPct val="100000"/>
            </a:pPr>
            <a:r>
              <a:rPr kumimoji="0" lang="ru-RU" altLang="en-US" b="1">
                <a:solidFill>
                  <a:srgbClr val="000090"/>
                </a:solidFill>
              </a:rPr>
              <a:t>Внедрение новых форм обучения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9394" name="Заголовок 1"/>
          <p:cNvSpPr txBox="1">
            <a:spLocks/>
          </p:cNvSpPr>
          <p:nvPr/>
        </p:nvSpPr>
        <p:spPr bwMode="auto">
          <a:xfrm>
            <a:off x="0" y="188913"/>
            <a:ext cx="87741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b="1">
                <a:solidFill>
                  <a:srgbClr val="000090"/>
                </a:solidFill>
              </a:rPr>
              <a:t>Образовательные материалы и ресурсы </a:t>
            </a:r>
            <a:br>
              <a:rPr kumimoji="0" lang="ru-RU" altLang="en-US" b="1">
                <a:solidFill>
                  <a:srgbClr val="000090"/>
                </a:solidFill>
              </a:rPr>
            </a:br>
            <a:r>
              <a:rPr kumimoji="0" lang="ru-RU" altLang="en-US" b="1">
                <a:solidFill>
                  <a:srgbClr val="000090"/>
                </a:solidFill>
              </a:rPr>
              <a:t>на сайте РКО</a:t>
            </a:r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9144000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Прямоугольник 1"/>
          <p:cNvSpPr>
            <a:spLocks noChangeArrowheads="1"/>
          </p:cNvSpPr>
          <p:nvPr/>
        </p:nvSpPr>
        <p:spPr bwMode="auto">
          <a:xfrm>
            <a:off x="107950" y="2924175"/>
            <a:ext cx="86423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800100" indent="-3429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1" algn="just">
              <a:buFont typeface="Arial" charset="0"/>
              <a:buChar char="•"/>
            </a:pPr>
            <a:r>
              <a:rPr kumimoji="0" lang="en-US" altLang="en-US" sz="1800" b="1">
                <a:latin typeface="Cambria" charset="0"/>
              </a:rPr>
              <a:t>Knowledge</a:t>
            </a:r>
            <a:r>
              <a:rPr kumimoji="0" lang="ru-RU" altLang="en-US" sz="1800" b="1">
                <a:latin typeface="Cambria" charset="0"/>
              </a:rPr>
              <a:t>/Знания</a:t>
            </a:r>
            <a:r>
              <a:rPr kumimoji="0" lang="ru-RU" altLang="en-US" sz="1800">
                <a:latin typeface="Cambria" charset="0"/>
              </a:rPr>
              <a:t> - блок, содержащий учебные материалы с вопросами для оценки приобретенных знаний;</a:t>
            </a:r>
          </a:p>
          <a:p>
            <a:pPr lvl="1" algn="just"/>
            <a:endParaRPr kumimoji="0" lang="ru-RU" altLang="en-US" sz="1800">
              <a:latin typeface="Cambria" charset="0"/>
            </a:endParaRPr>
          </a:p>
          <a:p>
            <a:pPr lvl="1" algn="just">
              <a:buFont typeface="Arial" charset="0"/>
              <a:buChar char="•"/>
            </a:pPr>
            <a:r>
              <a:rPr kumimoji="0" lang="en-US" altLang="en-US" sz="1800" b="1">
                <a:latin typeface="Cambria" charset="0"/>
              </a:rPr>
              <a:t>Skills</a:t>
            </a:r>
            <a:r>
              <a:rPr kumimoji="0" lang="ru-RU" altLang="en-US" sz="1800" b="1">
                <a:latin typeface="Cambria" charset="0"/>
              </a:rPr>
              <a:t>/Навыки</a:t>
            </a:r>
            <a:r>
              <a:rPr kumimoji="0" lang="en-US" altLang="en-US" sz="1800" b="1">
                <a:latin typeface="Cambria" charset="0"/>
              </a:rPr>
              <a:t> </a:t>
            </a:r>
            <a:r>
              <a:rPr kumimoji="0" lang="ru-RU" altLang="en-US" sz="1800">
                <a:latin typeface="Cambria" charset="0"/>
              </a:rPr>
              <a:t>-  постоянно пополняемая база клинических случаев; </a:t>
            </a:r>
          </a:p>
          <a:p>
            <a:pPr lvl="1" algn="just"/>
            <a:endParaRPr kumimoji="0" lang="ru-RU" altLang="en-US" sz="1800">
              <a:latin typeface="Cambria" charset="0"/>
            </a:endParaRPr>
          </a:p>
          <a:p>
            <a:pPr lvl="1" algn="just">
              <a:buFont typeface="Arial" charset="0"/>
              <a:buChar char="•"/>
            </a:pPr>
            <a:r>
              <a:rPr kumimoji="0" lang="en-US" altLang="en-US" sz="1800" b="1">
                <a:latin typeface="Cambria" charset="0"/>
              </a:rPr>
              <a:t>Career/</a:t>
            </a:r>
            <a:r>
              <a:rPr kumimoji="0" lang="ru-RU" altLang="en-US" sz="1800" b="1">
                <a:latin typeface="Cambria" charset="0"/>
              </a:rPr>
              <a:t>Карьера  </a:t>
            </a:r>
            <a:r>
              <a:rPr kumimoji="0" lang="ru-RU" altLang="en-US" sz="1800">
                <a:latin typeface="Cambria" charset="0"/>
              </a:rPr>
              <a:t>- блок, позволяющий аккумулировать презентации, публикации, тезисы и отслеживать участие врача на различных мероприятиях.</a:t>
            </a:r>
          </a:p>
        </p:txBody>
      </p:sp>
      <p:sp>
        <p:nvSpPr>
          <p:cNvPr id="115714" name="Прямоугольник 3"/>
          <p:cNvSpPr>
            <a:spLocks noChangeArrowheads="1"/>
          </p:cNvSpPr>
          <p:nvPr/>
        </p:nvSpPr>
        <p:spPr bwMode="auto">
          <a:xfrm>
            <a:off x="971550" y="549275"/>
            <a:ext cx="7129463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b="1">
                <a:solidFill>
                  <a:srgbClr val="000090"/>
                </a:solidFill>
              </a:rPr>
              <a:t>Новой формой постдипломного образования кардиологов  становится  </a:t>
            </a:r>
          </a:p>
          <a:p>
            <a:pPr algn="ctr"/>
            <a:r>
              <a:rPr kumimoji="0" lang="en-US" altLang="en-US" b="1">
                <a:solidFill>
                  <a:srgbClr val="000090"/>
                </a:solidFill>
              </a:rPr>
              <a:t>ESCLearning platform</a:t>
            </a:r>
            <a:r>
              <a:rPr kumimoji="0" lang="ru-RU" altLang="en-US" b="1">
                <a:solidFill>
                  <a:srgbClr val="000090"/>
                </a:solidFill>
              </a:rPr>
              <a:t>:</a:t>
            </a:r>
          </a:p>
          <a:p>
            <a:pPr algn="ctr"/>
            <a:endParaRPr kumimoji="0" lang="ru-RU" altLang="en-US" sz="1200">
              <a:solidFill>
                <a:srgbClr val="000090"/>
              </a:solidFill>
            </a:endParaRPr>
          </a:p>
          <a:p>
            <a:pPr algn="ctr"/>
            <a:r>
              <a:rPr kumimoji="0" lang="ru-RU" altLang="en-US" sz="1800">
                <a:solidFill>
                  <a:srgbClr val="000090"/>
                </a:solidFill>
              </a:rPr>
              <a:t>Объемный постоянно обновляющийся образовательный  ресурс, доступный через интернет.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en-US" sz="2400" b="1">
                <a:solidFill>
                  <a:srgbClr val="000090"/>
                </a:solidFill>
              </a:rPr>
              <a:t>Адаптация и интеграция Европейских образовательных технологий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7500" y="1628775"/>
            <a:ext cx="8229600" cy="4381500"/>
          </a:xfrm>
        </p:spPr>
        <p:txBody>
          <a:bodyPr>
            <a:normAutofit/>
          </a:bodyPr>
          <a:lstStyle/>
          <a:p>
            <a:r>
              <a:rPr lang="ru-RU" altLang="en-US" sz="2800"/>
              <a:t>В 2015 году запущена вторая версия </a:t>
            </a:r>
            <a:r>
              <a:rPr lang="en-US" altLang="en-US" sz="2800"/>
              <a:t>ESCel </a:t>
            </a:r>
            <a:r>
              <a:rPr lang="ru-RU" altLang="en-US" sz="2800"/>
              <a:t>с возможностью перевода на другие языки </a:t>
            </a:r>
          </a:p>
        </p:txBody>
      </p:sp>
      <p:pic>
        <p:nvPicPr>
          <p:cNvPr id="614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2708275"/>
            <a:ext cx="600075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TextBox 4"/>
          <p:cNvSpPr txBox="1">
            <a:spLocks noChangeArrowheads="1"/>
          </p:cNvSpPr>
          <p:nvPr/>
        </p:nvSpPr>
        <p:spPr bwMode="auto">
          <a:xfrm>
            <a:off x="6572250" y="2786063"/>
            <a:ext cx="2357438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kumimoji="0" lang="ru-RU" altLang="en-US" sz="1800"/>
              <a:t>Планируется перевод</a:t>
            </a:r>
          </a:p>
          <a:p>
            <a:r>
              <a:rPr kumimoji="0" lang="ru-RU" altLang="en-US" sz="1800"/>
              <a:t>на русский  язык наиболее востребованных и актуальных курсов</a:t>
            </a:r>
          </a:p>
          <a:p>
            <a:endParaRPr kumimoji="0" lang="ru-RU" altLang="en-US" sz="1800"/>
          </a:p>
          <a:p>
            <a:endParaRPr kumimoji="0" lang="ru-RU" altLang="en-US" sz="1800"/>
          </a:p>
          <a:p>
            <a:r>
              <a:rPr kumimoji="0" lang="ru-RU" altLang="en-US" sz="1800"/>
              <a:t>Ожидается размещения окончательных версий и старт их перевода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Изображение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692150"/>
            <a:ext cx="8472488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r>
              <a:rPr lang="ru-RU" altLang="en-US" sz="2400" b="1">
                <a:solidFill>
                  <a:srgbClr val="000090"/>
                </a:solidFill>
              </a:rPr>
              <a:t>Издание Национального руководства по кардиологии 2015</a:t>
            </a:r>
          </a:p>
        </p:txBody>
      </p:sp>
      <p:pic>
        <p:nvPicPr>
          <p:cNvPr id="686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55800" y="1011238"/>
            <a:ext cx="5208588" cy="5730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08688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_s229387"/>
          <p:cNvSpPr>
            <a:spLocks noChangeArrowheads="1"/>
          </p:cNvSpPr>
          <p:nvPr/>
        </p:nvSpPr>
        <p:spPr bwMode="auto">
          <a:xfrm>
            <a:off x="1116013" y="1916113"/>
            <a:ext cx="6445250" cy="3341687"/>
          </a:xfrm>
          <a:prstGeom prst="roundRect">
            <a:avLst>
              <a:gd name="adj" fmla="val 16667"/>
            </a:avLst>
          </a:prstGeom>
          <a:solidFill>
            <a:srgbClr val="D5E0D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sz="3200" b="1">
                <a:solidFill>
                  <a:srgbClr val="000090"/>
                </a:solidFill>
              </a:rPr>
              <a:t>Создание рекомендаций, </a:t>
            </a:r>
          </a:p>
          <a:p>
            <a:pPr algn="ctr"/>
            <a:r>
              <a:rPr kumimoji="0" lang="ru-RU" altLang="en-US" sz="3200" b="1">
                <a:solidFill>
                  <a:srgbClr val="000090"/>
                </a:solidFill>
              </a:rPr>
              <a:t>внедрение </a:t>
            </a:r>
          </a:p>
          <a:p>
            <a:pPr algn="ctr"/>
            <a:r>
              <a:rPr kumimoji="0" lang="ru-RU" altLang="en-US" sz="3200" b="1">
                <a:solidFill>
                  <a:srgbClr val="000090"/>
                </a:solidFill>
              </a:rPr>
              <a:t>в клиническую практику </a:t>
            </a:r>
          </a:p>
          <a:p>
            <a:pPr algn="ctr"/>
            <a:r>
              <a:rPr kumimoji="0" lang="ru-RU" altLang="en-US" sz="3200" b="1">
                <a:solidFill>
                  <a:srgbClr val="000090"/>
                </a:solidFill>
              </a:rPr>
              <a:t>новых методов </a:t>
            </a:r>
          </a:p>
          <a:p>
            <a:pPr algn="ctr"/>
            <a:r>
              <a:rPr kumimoji="0" lang="ru-RU" altLang="en-US" sz="3200" b="1">
                <a:solidFill>
                  <a:srgbClr val="000090"/>
                </a:solidFill>
              </a:rPr>
              <a:t>диагностики и лечения,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637"/>
          </a:xfrm>
        </p:spPr>
        <p:txBody>
          <a:bodyPr>
            <a:noAutofit/>
          </a:bodyPr>
          <a:lstStyle/>
          <a:p>
            <a:r>
              <a:rPr lang="ru-RU" altLang="en-US" sz="2800" dirty="0">
                <a:solidFill>
                  <a:srgbClr val="000090"/>
                </a:solidFill>
                <a:hlinkClick r:id="rId2"/>
              </a:rPr>
              <a:t>Российские рекомендации на сайте РКО</a:t>
            </a:r>
            <a:br>
              <a:rPr lang="ru-RU" altLang="en-US" sz="2800" dirty="0">
                <a:solidFill>
                  <a:srgbClr val="000090"/>
                </a:solidFill>
                <a:hlinkClick r:id="rId2"/>
              </a:rPr>
            </a:br>
            <a:r>
              <a:rPr lang="en-US" altLang="en-US" sz="2800" dirty="0">
                <a:solidFill>
                  <a:srgbClr val="000090"/>
                </a:solidFill>
                <a:hlinkClick r:id="rId2"/>
              </a:rPr>
              <a:t>www.scardio.ru</a:t>
            </a:r>
            <a:endParaRPr lang="ru-RU" altLang="en-US" sz="2800" dirty="0">
              <a:solidFill>
                <a:srgbClr val="000090"/>
              </a:solidFill>
            </a:endParaRPr>
          </a:p>
        </p:txBody>
      </p:sp>
      <p:pic>
        <p:nvPicPr>
          <p:cNvPr id="5" name="Содержимое 4"/>
          <p:cNvPicPr>
            <a:picLocks noGrp="1" noChangeAspect="1"/>
          </p:cNvPicPr>
          <p:nvPr>
            <p:ph idx="1"/>
          </p:nvPr>
        </p:nvPicPr>
        <p:blipFill>
          <a:blip r:embed="rId3"/>
          <a:srcRect t="17231" b="17231"/>
          <a:stretch>
            <a:fillRect/>
          </a:stretch>
        </p:blipFill>
        <p:spPr>
          <a:xfrm>
            <a:off x="23813" y="1125538"/>
            <a:ext cx="9167812" cy="50419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3200">
                <a:solidFill>
                  <a:srgbClr val="0000FF"/>
                </a:solidFill>
                <a:hlinkClick r:id="rId2"/>
              </a:rPr>
              <a:t>Рекомендаци </a:t>
            </a:r>
            <a:r>
              <a:rPr lang="en-US" altLang="en-US" sz="3200">
                <a:solidFill>
                  <a:srgbClr val="0000FF"/>
                </a:solidFill>
                <a:hlinkClick r:id="rId2"/>
              </a:rPr>
              <a:t>ESC </a:t>
            </a:r>
            <a:r>
              <a:rPr lang="ru-RU" altLang="en-US" sz="3200">
                <a:solidFill>
                  <a:srgbClr val="0000FF"/>
                </a:solidFill>
                <a:hlinkClick r:id="rId2"/>
              </a:rPr>
              <a:t>на сайте РКО</a:t>
            </a:r>
            <a:r>
              <a:rPr lang="en-US" altLang="en-US" sz="3200">
                <a:solidFill>
                  <a:srgbClr val="0000FF"/>
                </a:solidFill>
                <a:hlinkClick r:id="rId2"/>
              </a:rPr>
              <a:t/>
            </a:r>
            <a:br>
              <a:rPr lang="en-US" altLang="en-US" sz="3200">
                <a:solidFill>
                  <a:srgbClr val="0000FF"/>
                </a:solidFill>
                <a:hlinkClick r:id="rId2"/>
              </a:rPr>
            </a:br>
            <a:r>
              <a:rPr lang="en-US" altLang="en-US" sz="3200">
                <a:hlinkClick r:id="rId2"/>
              </a:rPr>
              <a:t>www.scardio.ru</a:t>
            </a:r>
            <a:endParaRPr lang="ru-RU" altLang="en-US" sz="320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798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9144000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1143000"/>
          </a:xfrm>
        </p:spPr>
        <p:txBody>
          <a:bodyPr/>
          <a:lstStyle/>
          <a:p>
            <a:r>
              <a:rPr lang="ru-RU" altLang="en-US" sz="2400" b="1">
                <a:solidFill>
                  <a:srgbClr val="000090"/>
                </a:solidFill>
              </a:rPr>
              <a:t>Примеры совместной работы региональных отделений РКО с органами здравоохранения по реализации мероприятий Года борьбы с сердечно-сосудистыми заболеваниями </a:t>
            </a:r>
            <a:r>
              <a:rPr lang="ru-RU" altLang="en-US" sz="2400">
                <a:solidFill>
                  <a:srgbClr val="000090"/>
                </a:solidFill>
              </a:rPr>
              <a:t/>
            </a:r>
            <a:br>
              <a:rPr lang="ru-RU" altLang="en-US" sz="2400">
                <a:solidFill>
                  <a:srgbClr val="000090"/>
                </a:solidFill>
              </a:rPr>
            </a:br>
            <a:endParaRPr lang="ru-RU" altLang="en-US" sz="2400">
              <a:solidFill>
                <a:srgbClr val="00009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850" y="1484313"/>
            <a:ext cx="8712200" cy="535463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en-US" altLang="en-US" sz="1800" b="1">
                <a:solidFill>
                  <a:srgbClr val="000090"/>
                </a:solidFill>
              </a:rPr>
              <a:t>Рязанская область</a:t>
            </a:r>
            <a:r>
              <a:rPr kumimoji="0" lang="ru-RU" altLang="en-US" sz="1800" b="1">
                <a:solidFill>
                  <a:srgbClr val="000090"/>
                </a:solidFill>
              </a:rPr>
              <a:t> (</a:t>
            </a:r>
            <a:r>
              <a:rPr kumimoji="0" lang="ru-RU" altLang="en-US" sz="1800" b="1" u="sng">
                <a:solidFill>
                  <a:srgbClr val="000090"/>
                </a:solidFill>
              </a:rPr>
              <a:t>руководитель регионального отделения РКО - профессор С.С.Якушин</a:t>
            </a:r>
            <a:r>
              <a:rPr kumimoji="0" lang="ru-RU" altLang="en-US" sz="1800" b="1">
                <a:solidFill>
                  <a:srgbClr val="000090"/>
                </a:solidFill>
              </a:rPr>
              <a:t>)</a:t>
            </a:r>
            <a:endParaRPr kumimoji="0" lang="ru-RU" altLang="en-US" sz="1800">
              <a:solidFill>
                <a:srgbClr val="000090"/>
              </a:solidFill>
            </a:endParaRPr>
          </a:p>
          <a:p>
            <a:pPr algn="ctr"/>
            <a:endParaRPr kumimoji="0" lang="ru-RU" altLang="en-US" sz="1800">
              <a:solidFill>
                <a:srgbClr val="000090"/>
              </a:solidFill>
            </a:endParaRPr>
          </a:p>
          <a:p>
            <a:pPr algn="ctr"/>
            <a:r>
              <a:rPr kumimoji="0" lang="en-US" altLang="en-US" sz="1800">
                <a:solidFill>
                  <a:srgbClr val="000090"/>
                </a:solidFill>
              </a:rPr>
              <a:t>Европейский день знаний по ХСН с отдельным приказом МЗ Рязанской области, включающий комплекс мероприятий, в том числе: </a:t>
            </a:r>
            <a:endParaRPr kumimoji="0" lang="ru-RU" altLang="en-US" sz="1800">
              <a:solidFill>
                <a:srgbClr val="000090"/>
              </a:solidFill>
            </a:endParaRPr>
          </a:p>
          <a:p>
            <a:r>
              <a:rPr kumimoji="0" lang="ru-RU" altLang="en-US" sz="1800" b="1"/>
              <a:t> </a:t>
            </a:r>
            <a:endParaRPr kumimoji="0" lang="ru-RU" altLang="en-US" sz="1800"/>
          </a:p>
          <a:p>
            <a:pPr>
              <a:buFont typeface="Wingdings" charset="2"/>
              <a:buChar char="²"/>
            </a:pPr>
            <a:r>
              <a:rPr kumimoji="0" lang="ru-RU" altLang="en-US" sz="1800"/>
              <a:t>11.04.2015 в торговом центре «М 5 МОЛЛ» врачи Областной клинического кардиологического диспансера совместно с кафедрой госпитальной терапии РязГМУ им. акад. И.П. Павлова Минздрава России и региональным Центром здоровья Областной клинической больницы провели медико-профилактическую акцию «День знаний о сердечной недостаточности». </a:t>
            </a:r>
          </a:p>
          <a:p>
            <a:pPr>
              <a:buFont typeface="Wingdings" charset="2"/>
              <a:buChar char="²"/>
            </a:pPr>
            <a:r>
              <a:rPr kumimoji="0" lang="ru-RU" altLang="en-US" sz="1800"/>
              <a:t>Все желающие провели экспресс-диагностику функции легких и сердечно-сосудистой системы, проверили уровень глюкозы и холестерина в крови, определили насыщение крови кислородом. После обследования специалисты Центра здоровья ОКБ и кардиологического диспансера проконсультировали каждого участника акции и дали необходимые рекомендации. Участников мероприятия информировали о проблеме сердечной недостаточности, факторах риска ее возникновения и важности профилактики  </a:t>
            </a:r>
            <a:r>
              <a:rPr kumimoji="0" lang="ru-RU" altLang="en-US" sz="1800" u="sng">
                <a:hlinkClick r:id="rId2"/>
              </a:rPr>
              <a:t>http://minzdrav.ryazangov.ru/news/124244/</a:t>
            </a:r>
            <a:endParaRPr kumimoji="0" lang="ru-RU" altLang="en-US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Прямоугольник 3"/>
          <p:cNvSpPr>
            <a:spLocks noChangeArrowheads="1"/>
          </p:cNvSpPr>
          <p:nvPr/>
        </p:nvSpPr>
        <p:spPr bwMode="auto">
          <a:xfrm>
            <a:off x="107950" y="852488"/>
            <a:ext cx="9036050" cy="575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buFont typeface="Wingdings" charset="2"/>
              <a:buChar char="²"/>
            </a:pPr>
            <a:r>
              <a:rPr kumimoji="0" lang="ru-RU" altLang="en-US" sz="1600"/>
              <a:t>Проведены школы, игры и беседы с пациентами, находящимися на стационарном лечении в ГБУ РО ОККД, амбулаторными больными в ГБУ РО поликлиника № 10, Ряжской и Михайловской ЦРБ, розданы визитки с указанием адреса сайта общества. Проведено обучение всех желающих с работой интернет-сайта </a:t>
            </a:r>
            <a:r>
              <a:rPr kumimoji="0" lang="ru-RU" altLang="en-US" sz="1600" u="sng">
                <a:hlinkClick r:id="rId2"/>
              </a:rPr>
              <a:t>http://uzrf.ru/news/15-4-2014-Skoli-zdorovia-XSN/</a:t>
            </a:r>
            <a:r>
              <a:rPr kumimoji="0" lang="ru-RU" altLang="en-US" sz="1600"/>
              <a:t>, http://uzrf.ru/news/23-04-2015-CRB/.</a:t>
            </a:r>
          </a:p>
          <a:p>
            <a:pPr>
              <a:buFont typeface="Wingdings" charset="2"/>
              <a:buChar char="²"/>
            </a:pPr>
            <a:r>
              <a:rPr kumimoji="0" lang="ru-RU" altLang="en-US" sz="1600"/>
              <a:t>Подготовлены и продемонстрированы по рязанским ТВ каналам видеосюжеты о работе школ для пациентов с ХСН в ГБУ РО ОККД (</a:t>
            </a:r>
            <a:r>
              <a:rPr kumimoji="0" lang="ru-RU" altLang="en-US" sz="1600" u="sng">
                <a:hlinkClick r:id="rId3"/>
              </a:rPr>
              <a:t>https://youtu.be/KMUL7mSnu4s</a:t>
            </a:r>
            <a:r>
              <a:rPr kumimoji="0" lang="ru-RU" altLang="en-US" sz="1600"/>
              <a:t>,    http://www.gtrkoka.ru/video/pacienty-kardiodispansera-seli-za-party.htm)</a:t>
            </a:r>
          </a:p>
          <a:p>
            <a:pPr>
              <a:buFont typeface="Wingdings" charset="2"/>
              <a:buChar char="²"/>
            </a:pPr>
            <a:r>
              <a:rPr kumimoji="0" lang="ru-RU" altLang="en-US" sz="1600"/>
              <a:t>Проведены городская и межрайонные научно-практические конференции для врачей по актуальным вопросам лечения ХСН в г. Рязани и области:  </a:t>
            </a:r>
          </a:p>
          <a:p>
            <a:pPr lvl="1">
              <a:buFont typeface="Wingdings" charset="2"/>
              <a:buChar char="²"/>
            </a:pPr>
            <a:r>
              <a:rPr kumimoji="0" lang="ru-RU" altLang="en-US" sz="1600"/>
              <a:t>15.04.2015 г. ГБУ РО поликлиника № 10 г. Рязани (http://rgb10.uzrf.ru/news/)</a:t>
            </a:r>
          </a:p>
          <a:p>
            <a:pPr lvl="1">
              <a:buFont typeface="Wingdings" charset="2"/>
              <a:buChar char="²"/>
            </a:pPr>
            <a:r>
              <a:rPr kumimoji="0" lang="ru-RU" altLang="en-US" sz="1600"/>
              <a:t>22.04.2015 г. ГБУ РО Ряжская ЦРБ (</a:t>
            </a:r>
            <a:r>
              <a:rPr kumimoji="0" lang="ru-RU" altLang="en-US" sz="1600" u="sng">
                <a:hlinkClick r:id="rId4"/>
              </a:rPr>
              <a:t>http://minzdrav.ryazangov.ru/news/125332/</a:t>
            </a:r>
            <a:r>
              <a:rPr kumimoji="0" lang="ru-RU" altLang="en-US" sz="1600"/>
              <a:t>)</a:t>
            </a:r>
          </a:p>
          <a:p>
            <a:pPr lvl="1">
              <a:buFont typeface="Wingdings" charset="2"/>
              <a:buChar char="²"/>
            </a:pPr>
            <a:r>
              <a:rPr kumimoji="0" lang="ru-RU" altLang="en-US" sz="1600"/>
              <a:t>28.04.2015 г. ГБУ РО Михайловская ЦРБ (http://minzdrav.ryazangov.ru/news/125927/)</a:t>
            </a:r>
          </a:p>
          <a:p>
            <a:pPr>
              <a:buFont typeface="Wingdings" charset="2"/>
              <a:buChar char="²"/>
            </a:pPr>
            <a:r>
              <a:rPr kumimoji="0" lang="ru-RU" altLang="en-US" sz="1600"/>
              <a:t>14.05.2015 в ГБУ РО ОККД   проведена областная научно-практическая конференция для врачей по актуальным вопросам ведения пациентов с ХСН (http://minzdrav.ryazangov.ru/news/127026/)</a:t>
            </a:r>
          </a:p>
          <a:p>
            <a:pPr>
              <a:buFont typeface="Wingdings" charset="2"/>
              <a:buChar char="²"/>
            </a:pPr>
            <a:r>
              <a:rPr kumimoji="0" lang="ru-RU" altLang="en-US" sz="1600"/>
              <a:t>Подготовлены и размещены в СМИ статьи по актуальным вопросам профилактики и лечения ХСН (Панорама города № 18 (988) от 06.05.2015, № 19 (989) от 13.05.2015 и № 20 (990) от 20.05.2015. </a:t>
            </a:r>
          </a:p>
          <a:p>
            <a:pPr>
              <a:buFont typeface="Wingdings" charset="2"/>
              <a:buChar char="²"/>
            </a:pPr>
            <a:r>
              <a:rPr kumimoji="0" lang="ru-RU" altLang="en-US" sz="1600"/>
              <a:t>26.05.2015 проведена телефонная «горячая линия» врача кардиолога для пациентов с ХСН (</a:t>
            </a:r>
            <a:r>
              <a:rPr kumimoji="0" lang="ru-RU" altLang="en-US" sz="1600" u="sng">
                <a:hlinkClick r:id="rId5"/>
              </a:rPr>
              <a:t>http://minzdrav.ryazangov.ru/news/126917/</a:t>
            </a:r>
            <a:r>
              <a:rPr kumimoji="0" lang="ru-RU" altLang="en-US" sz="1600"/>
              <a:t>,  http://uzrf.ru/news/13-05-15-kardio/)</a:t>
            </a:r>
          </a:p>
          <a:p>
            <a:pPr>
              <a:buFont typeface="Wingdings" charset="2"/>
              <a:buChar char="²"/>
            </a:pPr>
            <a:r>
              <a:rPr kumimoji="0" lang="ru-RU" altLang="en-US" sz="1600"/>
              <a:t>Подготовлены методические указания для врачей первичного звена по диагностике и лечению хронической сердечной недостаточности.</a:t>
            </a:r>
          </a:p>
        </p:txBody>
      </p:sp>
      <p:sp>
        <p:nvSpPr>
          <p:cNvPr id="86018" name="TextBox 4"/>
          <p:cNvSpPr txBox="1">
            <a:spLocks noChangeArrowheads="1"/>
          </p:cNvSpPr>
          <p:nvPr/>
        </p:nvSpPr>
        <p:spPr bwMode="auto">
          <a:xfrm>
            <a:off x="2354263" y="115888"/>
            <a:ext cx="42259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en-US" altLang="en-US" sz="2000" b="1">
                <a:solidFill>
                  <a:srgbClr val="000090"/>
                </a:solidFill>
              </a:rPr>
              <a:t>Рязанская область</a:t>
            </a:r>
            <a:endParaRPr kumimoji="0" lang="ru-RU" altLang="en-US" sz="2000">
              <a:solidFill>
                <a:srgbClr val="000090"/>
              </a:solidFill>
            </a:endParaRPr>
          </a:p>
          <a:p>
            <a:pPr algn="ctr"/>
            <a:r>
              <a:rPr kumimoji="0" lang="en-US" altLang="en-US" sz="2000">
                <a:solidFill>
                  <a:srgbClr val="000090"/>
                </a:solidFill>
              </a:rPr>
              <a:t>Европейский день знаний по ХСН </a:t>
            </a:r>
            <a:endParaRPr kumimoji="0" lang="ru-RU" altLang="en-US" sz="20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Прямоугольник 1"/>
          <p:cNvSpPr>
            <a:spLocks noChangeArrowheads="1"/>
          </p:cNvSpPr>
          <p:nvPr/>
        </p:nvSpPr>
        <p:spPr bwMode="auto">
          <a:xfrm>
            <a:off x="0" y="1484313"/>
            <a:ext cx="9036050" cy="526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buFont typeface="Wingdings" charset="2"/>
              <a:buChar char="²"/>
            </a:pPr>
            <a:r>
              <a:rPr kumimoji="0" lang="ru-RU" altLang="en-US" sz="1600"/>
              <a:t>Опубликовано в печатных изданиях </a:t>
            </a:r>
            <a:r>
              <a:rPr kumimoji="0" lang="ru-RU" altLang="en-US" sz="1600" b="1"/>
              <a:t>477</a:t>
            </a:r>
            <a:r>
              <a:rPr kumimoji="0" lang="ru-RU" altLang="en-US" sz="1600"/>
              <a:t> </a:t>
            </a:r>
            <a:r>
              <a:rPr kumimoji="0" lang="ru-RU" altLang="en-US" sz="1600" b="1"/>
              <a:t>публикаций</a:t>
            </a:r>
            <a:r>
              <a:rPr kumimoji="0" lang="ru-RU" altLang="en-US" sz="1600"/>
              <a:t>, например, в газетах «Краснодарские известия» и «Мой регион» статьи: «У сердца нет срока годности», «Пять самых полезных продуктов для сердца»,   «Чтобы дыхание было легким», «Мотор на медосмотр», «На отдыхе не теряйте головы», «Час промедления может стоить жизни».</a:t>
            </a:r>
          </a:p>
          <a:p>
            <a:pPr>
              <a:buFont typeface="Wingdings" charset="2"/>
              <a:buChar char="²"/>
            </a:pPr>
            <a:r>
              <a:rPr kumimoji="0" lang="ru-RU" altLang="en-US" sz="1600"/>
              <a:t>Проведение телевизионных и радиопередач с участием ведущих специалистов, известных людей региона на региональных телевизионных каналах по темам «артериальная гипертония», «инфаркт миокарда», «диспансеризация» – </a:t>
            </a:r>
            <a:r>
              <a:rPr kumimoji="0" lang="ru-RU" altLang="en-US" sz="1600" b="1"/>
              <a:t>124 телепередачи и 329 радиопередач</a:t>
            </a:r>
          </a:p>
          <a:p>
            <a:pPr>
              <a:buFont typeface="Wingdings" charset="2"/>
              <a:buChar char="²"/>
            </a:pPr>
            <a:r>
              <a:rPr kumimoji="0" lang="ru-RU" altLang="en-US" sz="1600"/>
              <a:t> Размещение телевизионных роликов на региональных телевизионных каналах по темам «артериальная гипертония», «инфаркт миокарда», «диспансеризация» – </a:t>
            </a:r>
            <a:r>
              <a:rPr kumimoji="0" lang="ru-RU" altLang="en-US" sz="1600" b="1"/>
              <a:t>894 ролика</a:t>
            </a:r>
            <a:r>
              <a:rPr kumimoji="0" lang="ru-RU" altLang="en-US" sz="1600"/>
              <a:t>.</a:t>
            </a:r>
          </a:p>
          <a:p>
            <a:pPr>
              <a:buFont typeface="Wingdings" charset="2"/>
              <a:buChar char="²"/>
            </a:pPr>
            <a:r>
              <a:rPr kumimoji="0" lang="ru-RU" altLang="en-US" sz="1600"/>
              <a:t>Выезды в районы края для профосмотров с использованием мобильных комплексов; проводятся </a:t>
            </a:r>
            <a:r>
              <a:rPr kumimoji="0" lang="en-US" altLang="en-US" sz="1600"/>
              <a:t>SMS</a:t>
            </a:r>
            <a:r>
              <a:rPr kumimoji="0" lang="ru-RU" altLang="en-US" sz="1600"/>
              <a:t> рассылки–напоминания больным АГ «Проверь свое АД»; раздача информационных материалов жителям города и края в крупных торговых центрах, на площадях и улицах и другие мероприятия. </a:t>
            </a:r>
          </a:p>
          <a:p>
            <a:pPr>
              <a:buFont typeface="Wingdings" charset="2"/>
              <a:buChar char="²"/>
            </a:pPr>
            <a:r>
              <a:rPr kumimoji="0" lang="ru-RU" altLang="en-US" sz="1600"/>
              <a:t>Развернуты </a:t>
            </a:r>
            <a:r>
              <a:rPr kumimoji="0" lang="ru-RU" altLang="en-US" sz="1600" b="1"/>
              <a:t>16 баннеров </a:t>
            </a:r>
            <a:r>
              <a:rPr kumimoji="0" lang="ru-RU" altLang="en-US" sz="1600"/>
              <a:t>на самых загруженных автомагистралях Краснодара: «Время быть здоровым». В районах Краснодарского края размещено </a:t>
            </a:r>
            <a:r>
              <a:rPr kumimoji="0" lang="ru-RU" altLang="en-US" sz="1600" b="1"/>
              <a:t>173 рекламных растяжки </a:t>
            </a:r>
            <a:r>
              <a:rPr kumimoji="0" lang="ru-RU" altLang="en-US" sz="1600"/>
              <a:t>по темам «Артериальная гипертония», «Ишемическая болезнь сердца, инфаркт миокарда», «Первичная профилактика кардиоваскулярных заболеваний». На бортах общественного транспорта Краснодара и краевых центров размещены плакаты по темам «Артериальная гипертония», «Ишемическая болезнь сердца, инфаркт миокарда», «Первичная профилактика кардиоваскулярных заболеваний» - </a:t>
            </a:r>
            <a:r>
              <a:rPr kumimoji="0" lang="ru-RU" altLang="en-US" sz="1600" b="1"/>
              <a:t>998 пла</a:t>
            </a:r>
            <a:r>
              <a:rPr kumimoji="0" lang="ru-RU" altLang="en-US" sz="1600"/>
              <a:t>катов.</a:t>
            </a:r>
          </a:p>
        </p:txBody>
      </p:sp>
      <p:sp>
        <p:nvSpPr>
          <p:cNvPr id="87042" name="TextBox 2"/>
          <p:cNvSpPr txBox="1">
            <a:spLocks noChangeArrowheads="1"/>
          </p:cNvSpPr>
          <p:nvPr/>
        </p:nvSpPr>
        <p:spPr bwMode="auto">
          <a:xfrm>
            <a:off x="1211263" y="30163"/>
            <a:ext cx="62039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sz="2000" b="1">
                <a:solidFill>
                  <a:srgbClr val="000090"/>
                </a:solidFill>
              </a:rPr>
              <a:t>Краснодарский край </a:t>
            </a:r>
          </a:p>
          <a:p>
            <a:pPr algn="ctr"/>
            <a:endParaRPr kumimoji="0" lang="ru-RU" altLang="en-US" sz="2000" b="1">
              <a:solidFill>
                <a:srgbClr val="000090"/>
              </a:solidFill>
            </a:endParaRPr>
          </a:p>
          <a:p>
            <a:pPr algn="ctr"/>
            <a:r>
              <a:rPr kumimoji="0" lang="ru-RU" altLang="en-US" sz="2000" b="1" u="sng">
                <a:solidFill>
                  <a:srgbClr val="000090"/>
                </a:solidFill>
              </a:rPr>
              <a:t>Руководитель регионального отделения РКО – </a:t>
            </a:r>
          </a:p>
          <a:p>
            <a:pPr algn="ctr"/>
            <a:r>
              <a:rPr kumimoji="0" lang="ru-RU" altLang="en-US" sz="2000" b="1" u="sng">
                <a:solidFill>
                  <a:srgbClr val="000090"/>
                </a:solidFill>
              </a:rPr>
              <a:t>профессор В.В.Скибицкий </a:t>
            </a:r>
            <a:endParaRPr kumimoji="0" lang="ru-RU" altLang="en-US" sz="2000" u="sng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>
            <a:noAutofit/>
          </a:bodyPr>
          <a:lstStyle/>
          <a:p>
            <a:r>
              <a:rPr lang="ru-RU" altLang="en-US" sz="2400" b="1">
                <a:solidFill>
                  <a:srgbClr val="000090"/>
                </a:solidFill>
              </a:rPr>
              <a:t>Всемирный день здоровья 7 апреля 2015 года – Акции РКО по борьбе с ССЗ в Санкт-Петербурге и Ленинградской области</a:t>
            </a: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90650"/>
            <a:ext cx="3924300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366838"/>
            <a:ext cx="3960813" cy="264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68" name="Picture 5" descr="http://www.scardio.ru/content/activities/2015/image-07-04-15-17-12-8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292600"/>
            <a:ext cx="2927350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4240213"/>
            <a:ext cx="3436937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736" y="2132856"/>
            <a:ext cx="6788150" cy="4525963"/>
          </a:xfrm>
          <a:ln>
            <a:solidFill>
              <a:srgbClr val="000000"/>
            </a:solidFill>
          </a:ln>
        </p:spPr>
      </p:pic>
      <p:pic>
        <p:nvPicPr>
          <p:cNvPr id="4" name="Рисунок 4" descr="logo_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76872"/>
            <a:ext cx="2355850" cy="241844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4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332656"/>
            <a:ext cx="7355160" cy="1448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en-US" sz="2200" b="1" dirty="0">
                <a:solidFill>
                  <a:srgbClr val="000090"/>
                </a:solidFill>
              </a:rPr>
              <a:t>   РКО привлекает внимание к распространению заболеваний </a:t>
            </a:r>
            <a:r>
              <a:rPr kumimoji="0" lang="ru-RU" altLang="en-US" sz="2200" b="1">
                <a:solidFill>
                  <a:srgbClr val="000090"/>
                </a:solidFill>
              </a:rPr>
              <a:t>сердца </a:t>
            </a:r>
            <a:r>
              <a:rPr kumimoji="0" lang="ru-RU" altLang="en-US" sz="2200" b="1" smtClean="0">
                <a:solidFill>
                  <a:srgbClr val="000090"/>
                </a:solidFill>
              </a:rPr>
              <a:t>среди </a:t>
            </a:r>
            <a:r>
              <a:rPr kumimoji="0" lang="ru-RU" altLang="en-US" sz="2200" b="1" dirty="0" smtClean="0">
                <a:solidFill>
                  <a:srgbClr val="000090"/>
                </a:solidFill>
              </a:rPr>
              <a:t>женщин</a:t>
            </a:r>
            <a:r>
              <a:rPr kumimoji="0" lang="en-US" altLang="en-US" sz="2200" b="1" dirty="0" smtClean="0">
                <a:solidFill>
                  <a:srgbClr val="000090"/>
                </a:solidFill>
              </a:rPr>
              <a:t> </a:t>
            </a:r>
            <a:r>
              <a:rPr kumimoji="0" lang="ru-RU" altLang="en-US" sz="2200" b="1" dirty="0" smtClean="0">
                <a:solidFill>
                  <a:srgbClr val="000090"/>
                </a:solidFill>
              </a:rPr>
              <a:t>- участие в мероприятиях дня города в Москве, сентябрь 2015</a:t>
            </a:r>
            <a:br>
              <a:rPr kumimoji="0" lang="ru-RU" altLang="en-US" sz="2200" b="1" dirty="0" smtClean="0">
                <a:solidFill>
                  <a:srgbClr val="000090"/>
                </a:solidFill>
              </a:rPr>
            </a:br>
            <a:endParaRPr kumimoji="0" lang="ru-RU" altLang="en-US" sz="2200" b="1" dirty="0">
              <a:solidFill>
                <a:srgbClr val="000090"/>
              </a:solidFill>
            </a:endParaRPr>
          </a:p>
        </p:txBody>
      </p:sp>
      <p:pic>
        <p:nvPicPr>
          <p:cNvPr id="7" name="Рисунок 9" descr="lis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97152"/>
            <a:ext cx="2355850" cy="172819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57204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_s229387"/>
          <p:cNvSpPr>
            <a:spLocks noChangeArrowheads="1"/>
          </p:cNvSpPr>
          <p:nvPr/>
        </p:nvSpPr>
        <p:spPr bwMode="auto">
          <a:xfrm>
            <a:off x="1116013" y="1916113"/>
            <a:ext cx="6445250" cy="3341687"/>
          </a:xfrm>
          <a:prstGeom prst="roundRect">
            <a:avLst>
              <a:gd name="adj" fmla="val 16667"/>
            </a:avLst>
          </a:prstGeom>
          <a:solidFill>
            <a:srgbClr val="D5E0D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sz="3200" b="1">
                <a:solidFill>
                  <a:srgbClr val="000090"/>
                </a:solidFill>
              </a:rPr>
              <a:t>Поддержка </a:t>
            </a:r>
          </a:p>
          <a:p>
            <a:pPr algn="ctr"/>
            <a:r>
              <a:rPr kumimoji="0" lang="ru-RU" altLang="en-US" sz="3200" b="1">
                <a:solidFill>
                  <a:srgbClr val="000090"/>
                </a:solidFill>
              </a:rPr>
              <a:t>молодых специалистов - </a:t>
            </a:r>
          </a:p>
          <a:p>
            <a:pPr algn="ctr"/>
            <a:r>
              <a:rPr kumimoji="0" lang="ru-RU" altLang="en-US" sz="3200" b="1">
                <a:solidFill>
                  <a:srgbClr val="000090"/>
                </a:solidFill>
              </a:rPr>
              <a:t>стратегическое направление </a:t>
            </a:r>
          </a:p>
          <a:p>
            <a:pPr algn="ctr"/>
            <a:r>
              <a:rPr kumimoji="0" lang="ru-RU" altLang="en-US" sz="3200" b="1">
                <a:solidFill>
                  <a:srgbClr val="000090"/>
                </a:solidFill>
              </a:rPr>
              <a:t>деятельности РКО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7787208" cy="1229444"/>
          </a:xfrm>
        </p:spPr>
        <p:txBody>
          <a:bodyPr/>
          <a:lstStyle/>
          <a:p>
            <a:r>
              <a:rPr lang="ru-RU" altLang="en-US" sz="2800" b="1" dirty="0">
                <a:solidFill>
                  <a:srgbClr val="000090"/>
                </a:solidFill>
              </a:rPr>
              <a:t>Поддержка молодых специалистов – стратегическое направление деятельности РКО в Год борьбы с сердечно-сосудистыми заболеваниями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25147248"/>
              </p:ext>
            </p:extLst>
          </p:nvPr>
        </p:nvGraphicFramePr>
        <p:xfrm>
          <a:off x="508000" y="19685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812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2400" b="1">
                <a:solidFill>
                  <a:srgbClr val="000090"/>
                </a:solidFill>
              </a:rPr>
              <a:t>Грантовая поддержка молодых специалистов в 2013-2015 гг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8275" y="1365250"/>
            <a:ext cx="1943100" cy="12001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en-US" sz="1800">
                <a:solidFill>
                  <a:srgbClr val="000000"/>
                </a:solidFill>
              </a:rPr>
              <a:t>Национальный конгресс кардиологов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ru-RU" altLang="en-US" sz="180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84963" y="1346200"/>
            <a:ext cx="2028825" cy="12001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en-US" sz="1800">
                <a:solidFill>
                  <a:srgbClr val="000000"/>
                </a:solidFill>
              </a:rPr>
              <a:t>Европейский конгресс кардиологов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ru-RU" altLang="en-US" sz="18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1238" y="1365250"/>
            <a:ext cx="1944687" cy="12001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ru-RU" altLang="en-US" sz="180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en-US" sz="1800">
                <a:solidFill>
                  <a:srgbClr val="000000"/>
                </a:solidFill>
              </a:rPr>
              <a:t>Российские дни сердца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ru-RU" altLang="en-US" sz="180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78338" y="1365250"/>
            <a:ext cx="2016125" cy="12001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en-US" sz="1800">
                <a:solidFill>
                  <a:srgbClr val="000000"/>
                </a:solidFill>
              </a:rPr>
              <a:t>Специальные мероприятия для молодых специалистов</a:t>
            </a:r>
          </a:p>
        </p:txBody>
      </p:sp>
      <p:sp>
        <p:nvSpPr>
          <p:cNvPr id="120838" name="TextBox 10"/>
          <p:cNvSpPr txBox="1">
            <a:spLocks noChangeArrowheads="1"/>
          </p:cNvSpPr>
          <p:nvPr/>
        </p:nvSpPr>
        <p:spPr bwMode="auto">
          <a:xfrm>
            <a:off x="276225" y="2636838"/>
            <a:ext cx="1727200" cy="206210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en-US" sz="1600" dirty="0"/>
              <a:t>Авторам устных и </a:t>
            </a:r>
            <a:r>
              <a:rPr kumimoji="0" lang="ru-RU" altLang="en-US" sz="1600" dirty="0" err="1"/>
              <a:t>постерных</a:t>
            </a:r>
            <a:r>
              <a:rPr kumimoji="0" lang="ru-RU" altLang="en-US" sz="1600" dirty="0"/>
              <a:t> докладов,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en-US" sz="1600" dirty="0"/>
              <a:t>участникам конкурса молодых ученых, Битвы эрудитов</a:t>
            </a:r>
          </a:p>
        </p:txBody>
      </p:sp>
      <p:sp>
        <p:nvSpPr>
          <p:cNvPr id="120839" name="TextBox 11"/>
          <p:cNvSpPr txBox="1">
            <a:spLocks noChangeArrowheads="1"/>
          </p:cNvSpPr>
          <p:nvPr/>
        </p:nvSpPr>
        <p:spPr bwMode="auto">
          <a:xfrm>
            <a:off x="2411413" y="2682875"/>
            <a:ext cx="1655762" cy="181588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en-US" sz="1600" dirty="0"/>
              <a:t>По региональной квоте по представлению Председателей региональных обществ</a:t>
            </a:r>
          </a:p>
        </p:txBody>
      </p:sp>
      <p:sp>
        <p:nvSpPr>
          <p:cNvPr id="120840" name="TextBox 12"/>
          <p:cNvSpPr txBox="1">
            <a:spLocks noChangeArrowheads="1"/>
          </p:cNvSpPr>
          <p:nvPr/>
        </p:nvSpPr>
        <p:spPr bwMode="auto">
          <a:xfrm>
            <a:off x="4478338" y="2873375"/>
            <a:ext cx="1706562" cy="10772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en-US" sz="1600" dirty="0"/>
              <a:t>По индивидуальному письму заявке</a:t>
            </a:r>
          </a:p>
        </p:txBody>
      </p:sp>
      <p:sp>
        <p:nvSpPr>
          <p:cNvPr id="120841" name="TextBox 13"/>
          <p:cNvSpPr txBox="1">
            <a:spLocks noChangeArrowheads="1"/>
          </p:cNvSpPr>
          <p:nvPr/>
        </p:nvSpPr>
        <p:spPr bwMode="auto">
          <a:xfrm>
            <a:off x="6660232" y="2924944"/>
            <a:ext cx="2016125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en-US" sz="1600" dirty="0"/>
              <a:t>Авторам устных и </a:t>
            </a:r>
            <a:r>
              <a:rPr kumimoji="0" lang="ru-RU" altLang="en-US" sz="1600" dirty="0" err="1"/>
              <a:t>постерных</a:t>
            </a:r>
            <a:r>
              <a:rPr kumimoji="0" lang="ru-RU" altLang="en-US" sz="1600" dirty="0"/>
              <a:t> докладов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552" y="4797152"/>
            <a:ext cx="120549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en-US" dirty="0">
                <a:solidFill>
                  <a:srgbClr val="000000"/>
                </a:solidFill>
              </a:rPr>
              <a:t>93</a:t>
            </a:r>
            <a:r>
              <a:rPr lang="ru-RU" altLang="en-US" dirty="0">
                <a:solidFill>
                  <a:srgbClr val="FFFFFF"/>
                </a:solidFill>
              </a:rPr>
              <a:t> </a:t>
            </a:r>
            <a:r>
              <a:rPr lang="ru-RU" altLang="en-US" dirty="0">
                <a:solidFill>
                  <a:srgbClr val="000000"/>
                </a:solidFill>
              </a:rPr>
              <a:t>гранта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64288" y="4797152"/>
            <a:ext cx="142243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en-US" b="1" dirty="0">
                <a:solidFill>
                  <a:srgbClr val="000000"/>
                </a:solidFill>
              </a:rPr>
              <a:t>43 гранта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66988" y="4806950"/>
            <a:ext cx="145649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ru-RU" altLang="en-US" sz="1800" dirty="0">
                <a:solidFill>
                  <a:srgbClr val="000000"/>
                </a:solidFill>
              </a:rPr>
              <a:t>180 грантов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1166" y="4806846"/>
            <a:ext cx="150349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en-US" dirty="0">
                <a:solidFill>
                  <a:srgbClr val="FFFFFF"/>
                </a:solidFill>
              </a:rPr>
              <a:t> </a:t>
            </a:r>
            <a:r>
              <a:rPr lang="ru-RU" altLang="en-US" dirty="0">
                <a:solidFill>
                  <a:srgbClr val="000000"/>
                </a:solidFill>
              </a:rPr>
              <a:t>110 грантов</a:t>
            </a:r>
          </a:p>
        </p:txBody>
      </p:sp>
      <p:sp>
        <p:nvSpPr>
          <p:cNvPr id="120852" name="TextBox 2"/>
          <p:cNvSpPr txBox="1">
            <a:spLocks noChangeArrowheads="1"/>
          </p:cNvSpPr>
          <p:nvPr/>
        </p:nvSpPr>
        <p:spPr bwMode="auto">
          <a:xfrm>
            <a:off x="2195736" y="5661248"/>
            <a:ext cx="50623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ru-RU" altLang="en-US" sz="2800" b="1" dirty="0">
                <a:solidFill>
                  <a:srgbClr val="000000"/>
                </a:solidFill>
              </a:rPr>
              <a:t>Всего 426 грантов за 3 года</a:t>
            </a:r>
          </a:p>
        </p:txBody>
      </p:sp>
    </p:spTree>
    <p:extLst>
      <p:ext uri="{BB962C8B-B14F-4D97-AF65-F5344CB8AC3E}">
        <p14:creationId xmlns:p14="http://schemas.microsoft.com/office/powerpoint/2010/main" val="3940666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5" name="Изображение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55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extBox 6"/>
          <p:cNvSpPr txBox="1">
            <a:spLocks noChangeArrowheads="1"/>
          </p:cNvSpPr>
          <p:nvPr/>
        </p:nvSpPr>
        <p:spPr bwMode="auto">
          <a:xfrm>
            <a:off x="323850" y="1700213"/>
            <a:ext cx="3960813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kumimoji="0" lang="ru-RU" altLang="en-US" b="1">
                <a:solidFill>
                  <a:srgbClr val="000090"/>
                </a:solidFill>
              </a:rPr>
              <a:t>Председатели заседаний – 9</a:t>
            </a:r>
          </a:p>
          <a:p>
            <a:endParaRPr kumimoji="0" lang="ru-RU" altLang="en-US" b="1">
              <a:solidFill>
                <a:srgbClr val="000090"/>
              </a:solidFill>
            </a:endParaRPr>
          </a:p>
          <a:p>
            <a:r>
              <a:rPr kumimoji="0" lang="ru-RU" altLang="en-US" b="1">
                <a:solidFill>
                  <a:srgbClr val="000090"/>
                </a:solidFill>
              </a:rPr>
              <a:t>Челны Программного комитета – 3</a:t>
            </a:r>
          </a:p>
          <a:p>
            <a:endParaRPr kumimoji="0" lang="ru-RU" altLang="en-US" b="1">
              <a:solidFill>
                <a:srgbClr val="000090"/>
              </a:solidFill>
            </a:endParaRPr>
          </a:p>
          <a:p>
            <a:r>
              <a:rPr kumimoji="0" lang="ru-RU" altLang="en-US" b="1">
                <a:solidFill>
                  <a:srgbClr val="000090"/>
                </a:solidFill>
              </a:rPr>
              <a:t>Рецензенты тезисов – 13</a:t>
            </a:r>
          </a:p>
          <a:p>
            <a:endParaRPr kumimoji="0" lang="ru-RU" altLang="en-US" b="1">
              <a:solidFill>
                <a:srgbClr val="000090"/>
              </a:solidFill>
            </a:endParaRPr>
          </a:p>
          <a:p>
            <a:r>
              <a:rPr kumimoji="0" lang="ru-RU" altLang="en-US" b="1">
                <a:solidFill>
                  <a:srgbClr val="000090"/>
                </a:solidFill>
              </a:rPr>
              <a:t>Докладчики – 12</a:t>
            </a:r>
          </a:p>
          <a:p>
            <a:endParaRPr kumimoji="0" lang="ru-RU" altLang="en-US" b="1">
              <a:solidFill>
                <a:srgbClr val="000090"/>
              </a:solidFill>
            </a:endParaRPr>
          </a:p>
          <a:p>
            <a:endParaRPr kumimoji="0" lang="ru-RU" altLang="en-US" b="1">
              <a:solidFill>
                <a:srgbClr val="000090"/>
              </a:solidFill>
            </a:endParaRPr>
          </a:p>
        </p:txBody>
      </p:sp>
      <p:sp>
        <p:nvSpPr>
          <p:cNvPr id="104450" name="TextBox 7"/>
          <p:cNvSpPr txBox="1">
            <a:spLocks noChangeArrowheads="1"/>
          </p:cNvSpPr>
          <p:nvPr/>
        </p:nvSpPr>
        <p:spPr bwMode="auto">
          <a:xfrm>
            <a:off x="417513" y="404813"/>
            <a:ext cx="87264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kumimoji="0" lang="ru-RU" altLang="en-US" b="1">
                <a:solidFill>
                  <a:srgbClr val="000090"/>
                </a:solidFill>
              </a:rPr>
              <a:t>Участие российских специалистов в Европейском конгрессе кардиологов 2015 года </a:t>
            </a:r>
            <a:r>
              <a:rPr kumimoji="0" lang="ru-RU" altLang="en-US"/>
              <a:t> </a:t>
            </a:r>
          </a:p>
        </p:txBody>
      </p:sp>
      <p:pic>
        <p:nvPicPr>
          <p:cNvPr id="104451" name="Изображение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484313"/>
            <a:ext cx="3600450" cy="481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52773"/>
          </a:xfrm>
        </p:spPr>
        <p:txBody>
          <a:bodyPr>
            <a:noAutofit/>
          </a:bodyPr>
          <a:lstStyle/>
          <a:p>
            <a:r>
              <a:rPr lang="ru-RU" altLang="en-US" sz="2800" b="1" dirty="0">
                <a:solidFill>
                  <a:srgbClr val="000090"/>
                </a:solidFill>
              </a:rPr>
              <a:t>Перспективные направления работы РКО в интересах инновационного развития здравоохранения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388" y="1484313"/>
          <a:ext cx="8723312" cy="5181601"/>
        </p:xfrm>
        <a:graphic>
          <a:graphicData uri="http://schemas.openxmlformats.org/drawingml/2006/table">
            <a:tbl>
              <a:tblPr/>
              <a:tblGrid>
                <a:gridCol w="2908300"/>
                <a:gridCol w="2906712"/>
                <a:gridCol w="2908300"/>
              </a:tblGrid>
              <a:tr h="12668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Системы и стратегии</a:t>
                      </a:r>
                    </a:p>
                  </a:txBody>
                  <a:tcPr marL="91442" marR="9144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Исследования и обзоры</a:t>
                      </a:r>
                    </a:p>
                  </a:txBody>
                  <a:tcPr marL="91442" marR="9144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Экономическая  эффективность и обучение в области экономики здравоохранения</a:t>
                      </a:r>
                    </a:p>
                  </a:txBody>
                  <a:tcPr marL="91442" marR="9144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1288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Разработка и поддержка баз данных о системах здравоохранения и медицинских услугах для пациентов с сердечно-сосудистыми заболеваниями</a:t>
                      </a:r>
                    </a:p>
                  </a:txBody>
                  <a:tcPr marL="91442" marR="9144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Сравнительные исследования систем здравоохранения, их экономических и управленческих аспектов</a:t>
                      </a:r>
                    </a:p>
                  </a:txBody>
                  <a:tcPr marL="91442" marR="9144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Создание сети контактов с учреждениями, имеющими отношение к управлению здравоохранением,  ведению регистров, организации клинических исследований, разработке новых технологий</a:t>
                      </a:r>
                    </a:p>
                  </a:txBody>
                  <a:tcPr marL="91442" marR="9144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7859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География учреждений здравоохранения и анализ их работы, учет основных инноваций и возможностей финансирования в политике здравоохранения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2" marR="9144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Подготовка совместных заявок на финансирование научных проектов</a:t>
                      </a:r>
                    </a:p>
                  </a:txBody>
                  <a:tcPr marL="91442" marR="9144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Разработка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образовательных проектов в области экономики здравоохранения и управления здравоохранением</a:t>
                      </a:r>
                    </a:p>
                  </a:txBody>
                  <a:tcPr marL="91442" marR="9144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1514</Words>
  <Application>Microsoft Macintosh PowerPoint</Application>
  <PresentationFormat>Экран (4:3)</PresentationFormat>
  <Paragraphs>203</Paragraphs>
  <Slides>41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3" baseType="lpstr">
      <vt:lpstr>Оформление по умолчанию</vt:lpstr>
      <vt:lpstr>Лист</vt:lpstr>
      <vt:lpstr>Презентация PowerPoint</vt:lpstr>
      <vt:lpstr>Российское кардиологическое общество:  60 региональных отделений во всех федеральных округах</vt:lpstr>
      <vt:lpstr>Увеличение числа зарегистрированных членов Российского кардиологического общества за 2011-2015 гг.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Развитие «Российского кардиологического журнала»</vt:lpstr>
      <vt:lpstr>Презентация PowerPoint</vt:lpstr>
      <vt:lpstr>На платформе междисциплинарного взаимодействия Российское кардиологическое общество осуществляет: </vt:lpstr>
      <vt:lpstr>Презентация PowerPoint</vt:lpstr>
      <vt:lpstr>Презентация PowerPoint</vt:lpstr>
      <vt:lpstr>Презентация PowerPoint</vt:lpstr>
      <vt:lpstr>Аккредитация образовательных мероприятий для целей НМО</vt:lpstr>
      <vt:lpstr>В течение 2015 года – Года борьбы с сердечно-сосудистыми заболеваниями Российским кардиологическим обществом</vt:lpstr>
      <vt:lpstr>Презентация PowerPoint</vt:lpstr>
      <vt:lpstr>Начато размещение готовых модулей, разработанных экспертами РКО  на сайте «Консультант врача. Электронная медицинская библиотека» в разделе "Учебные модули»</vt:lpstr>
      <vt:lpstr>Цикл передач «Эпидемиология и профилактика сердечно-сосудистых заболеваний:  очевидное  и невероятное»</vt:lpstr>
      <vt:lpstr>Презентация PowerPoint</vt:lpstr>
      <vt:lpstr>Презентация PowerPoint</vt:lpstr>
      <vt:lpstr>Презентация PowerPoint</vt:lpstr>
      <vt:lpstr>Презентация PowerPoint</vt:lpstr>
      <vt:lpstr>Адаптация и интеграция Европейских образовательных технологий</vt:lpstr>
      <vt:lpstr>Презентация PowerPoint</vt:lpstr>
      <vt:lpstr>Издание Национального руководства по кардиологии 2015</vt:lpstr>
      <vt:lpstr>Презентация PowerPoint</vt:lpstr>
      <vt:lpstr>Российские рекомендации на сайте РКО www.scardio.ru</vt:lpstr>
      <vt:lpstr>Рекомендаци ESC на сайте РКО www.scardio.ru</vt:lpstr>
      <vt:lpstr>Примеры совместной работы региональных отделений РКО с органами здравоохранения по реализации мероприятий Года борьбы с сердечно-сосудистыми заболеваниями  </vt:lpstr>
      <vt:lpstr>Презентация PowerPoint</vt:lpstr>
      <vt:lpstr>Презентация PowerPoint</vt:lpstr>
      <vt:lpstr>Всемирный день здоровья 7 апреля 2015 года – Акции РКО по борьбе с ССЗ в Санкт-Петербурге и Ленинградской области</vt:lpstr>
      <vt:lpstr>   РКО привлекает внимание к распространению заболеваний сердца среди женщин - участие в мероприятиях дня города в Москве, сентябрь 2015 </vt:lpstr>
      <vt:lpstr>Презентация PowerPoint</vt:lpstr>
      <vt:lpstr>Поддержка молодых специалистов – стратегическое направление деятельности РКО в Год борьбы с сердечно-сосудистыми заболеваниями</vt:lpstr>
      <vt:lpstr>Грантовая поддержка молодых специалистов в 2013-2015 гг</vt:lpstr>
      <vt:lpstr>Презентация PowerPoint</vt:lpstr>
      <vt:lpstr>Презентация PowerPoint</vt:lpstr>
      <vt:lpstr>Перспективные направления работы РКО в интересах инновационного развития здравоохранения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AO</cp:lastModifiedBy>
  <cp:revision>15</cp:revision>
  <dcterms:created xsi:type="dcterms:W3CDTF">2015-09-23T11:20:34Z</dcterms:created>
  <dcterms:modified xsi:type="dcterms:W3CDTF">2015-09-25T05:56:46Z</dcterms:modified>
</cp:coreProperties>
</file>